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7" r:id="rId2"/>
  </p:sldMasterIdLst>
  <p:notesMasterIdLst>
    <p:notesMasterId r:id="rId96"/>
  </p:notesMasterIdLst>
  <p:sldIdLst>
    <p:sldId id="264" r:id="rId3"/>
    <p:sldId id="325" r:id="rId4"/>
    <p:sldId id="302" r:id="rId5"/>
    <p:sldId id="322" r:id="rId6"/>
    <p:sldId id="279" r:id="rId7"/>
    <p:sldId id="328" r:id="rId8"/>
    <p:sldId id="433" r:id="rId9"/>
    <p:sldId id="326" r:id="rId10"/>
    <p:sldId id="327" r:id="rId11"/>
    <p:sldId id="398" r:id="rId12"/>
    <p:sldId id="399" r:id="rId13"/>
    <p:sldId id="400" r:id="rId14"/>
    <p:sldId id="401" r:id="rId15"/>
    <p:sldId id="412" r:id="rId16"/>
    <p:sldId id="413" r:id="rId17"/>
    <p:sldId id="414" r:id="rId18"/>
    <p:sldId id="416" r:id="rId19"/>
    <p:sldId id="403" r:id="rId20"/>
    <p:sldId id="415" r:id="rId21"/>
    <p:sldId id="404" r:id="rId22"/>
    <p:sldId id="405" r:id="rId23"/>
    <p:sldId id="406" r:id="rId24"/>
    <p:sldId id="407" r:id="rId25"/>
    <p:sldId id="408" r:id="rId26"/>
    <p:sldId id="409" r:id="rId27"/>
    <p:sldId id="410" r:id="rId28"/>
    <p:sldId id="411" r:id="rId29"/>
    <p:sldId id="357" r:id="rId30"/>
    <p:sldId id="358" r:id="rId31"/>
    <p:sldId id="420" r:id="rId32"/>
    <p:sldId id="421" r:id="rId33"/>
    <p:sldId id="329" r:id="rId34"/>
    <p:sldId id="311" r:id="rId35"/>
    <p:sldId id="312" r:id="rId36"/>
    <p:sldId id="313" r:id="rId37"/>
    <p:sldId id="418" r:id="rId38"/>
    <p:sldId id="330" r:id="rId39"/>
    <p:sldId id="438" r:id="rId40"/>
    <p:sldId id="419" r:id="rId41"/>
    <p:sldId id="426" r:id="rId42"/>
    <p:sldId id="427" r:id="rId43"/>
    <p:sldId id="428" r:id="rId44"/>
    <p:sldId id="429" r:id="rId45"/>
    <p:sldId id="430" r:id="rId46"/>
    <p:sldId id="372" r:id="rId47"/>
    <p:sldId id="374" r:id="rId48"/>
    <p:sldId id="373" r:id="rId49"/>
    <p:sldId id="383" r:id="rId50"/>
    <p:sldId id="432" r:id="rId51"/>
    <p:sldId id="434" r:id="rId52"/>
    <p:sldId id="435" r:id="rId53"/>
    <p:sldId id="436" r:id="rId54"/>
    <p:sldId id="287" r:id="rId55"/>
    <p:sldId id="376" r:id="rId56"/>
    <p:sldId id="375" r:id="rId57"/>
    <p:sldId id="389" r:id="rId58"/>
    <p:sldId id="332" r:id="rId59"/>
    <p:sldId id="385" r:id="rId60"/>
    <p:sldId id="379" r:id="rId61"/>
    <p:sldId id="391" r:id="rId62"/>
    <p:sldId id="392" r:id="rId63"/>
    <p:sldId id="382" r:id="rId64"/>
    <p:sldId id="384" r:id="rId65"/>
    <p:sldId id="337" r:id="rId66"/>
    <p:sldId id="364" r:id="rId67"/>
    <p:sldId id="338" r:id="rId68"/>
    <p:sldId id="365" r:id="rId69"/>
    <p:sldId id="393" r:id="rId70"/>
    <p:sldId id="342" r:id="rId71"/>
    <p:sldId id="336" r:id="rId72"/>
    <p:sldId id="380" r:id="rId73"/>
    <p:sldId id="381" r:id="rId74"/>
    <p:sldId id="394" r:id="rId75"/>
    <p:sldId id="339" r:id="rId76"/>
    <p:sldId id="340" r:id="rId77"/>
    <p:sldId id="377" r:id="rId78"/>
    <p:sldId id="350" r:id="rId79"/>
    <p:sldId id="396" r:id="rId80"/>
    <p:sldId id="347" r:id="rId81"/>
    <p:sldId id="397" r:id="rId82"/>
    <p:sldId id="351" r:id="rId83"/>
    <p:sldId id="349" r:id="rId84"/>
    <p:sldId id="378" r:id="rId85"/>
    <p:sldId id="395" r:id="rId86"/>
    <p:sldId id="360" r:id="rId87"/>
    <p:sldId id="354" r:id="rId88"/>
    <p:sldId id="353" r:id="rId89"/>
    <p:sldId id="352" r:id="rId90"/>
    <p:sldId id="361" r:id="rId91"/>
    <p:sldId id="356" r:id="rId92"/>
    <p:sldId id="344" r:id="rId93"/>
    <p:sldId id="345" r:id="rId94"/>
    <p:sldId id="437" r:id="rId9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66"/>
    <a:srgbClr val="3D87B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354" autoAdjust="0"/>
  </p:normalViewPr>
  <p:slideViewPr>
    <p:cSldViewPr snapToGrid="0" snapToObjects="1">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B7685A-F84E-D849-BB22-84D883DB3F55}" type="doc">
      <dgm:prSet loTypeId="urn:microsoft.com/office/officeart/2005/8/layout/hProcess9" loCatId="process" qsTypeId="urn:microsoft.com/office/officeart/2005/8/quickstyle/simple4" qsCatId="simple" csTypeId="urn:microsoft.com/office/officeart/2005/8/colors/accent1_2" csCatId="accent1" phldr="1"/>
      <dgm:spPr/>
    </dgm:pt>
    <dgm:pt modelId="{3BC9D5AC-5B83-6047-966A-24D82407F9BF}">
      <dgm:prSet phldrT="[Text]"/>
      <dgm:spPr/>
      <dgm:t>
        <a:bodyPr/>
        <a:lstStyle/>
        <a:p>
          <a:r>
            <a:rPr lang="en-US" dirty="0" smtClean="0"/>
            <a:t>STEM CELL</a:t>
          </a:r>
          <a:endParaRPr lang="en-US" dirty="0"/>
        </a:p>
      </dgm:t>
    </dgm:pt>
    <dgm:pt modelId="{E9B2916C-99C4-7B49-9287-25BC56EE1220}" type="parTrans" cxnId="{C8B23AC0-1C75-BE4D-840A-535BEF0159E4}">
      <dgm:prSet/>
      <dgm:spPr/>
      <dgm:t>
        <a:bodyPr/>
        <a:lstStyle/>
        <a:p>
          <a:endParaRPr lang="en-US"/>
        </a:p>
      </dgm:t>
    </dgm:pt>
    <dgm:pt modelId="{C9EBB647-B536-834B-9D8F-BE14E3F95C19}" type="sibTrans" cxnId="{C8B23AC0-1C75-BE4D-840A-535BEF0159E4}">
      <dgm:prSet/>
      <dgm:spPr/>
      <dgm:t>
        <a:bodyPr/>
        <a:lstStyle/>
        <a:p>
          <a:endParaRPr lang="en-US"/>
        </a:p>
      </dgm:t>
    </dgm:pt>
    <dgm:pt modelId="{69EC1D34-74C8-2D48-A008-D877157E5CCE}">
      <dgm:prSet phldrT="[Text]"/>
      <dgm:spPr/>
      <dgm:t>
        <a:bodyPr/>
        <a:lstStyle/>
        <a:p>
          <a:r>
            <a:rPr lang="en-US" dirty="0" smtClean="0"/>
            <a:t>COMMITTED CELL</a:t>
          </a:r>
          <a:endParaRPr lang="en-US" dirty="0"/>
        </a:p>
      </dgm:t>
    </dgm:pt>
    <dgm:pt modelId="{BD6803DC-E57D-A24A-A0F1-4F6B36B8A533}" type="parTrans" cxnId="{6FF16AEC-DCAC-0F4F-89DE-C62F9ABE3FC0}">
      <dgm:prSet/>
      <dgm:spPr/>
      <dgm:t>
        <a:bodyPr/>
        <a:lstStyle/>
        <a:p>
          <a:endParaRPr lang="en-US"/>
        </a:p>
      </dgm:t>
    </dgm:pt>
    <dgm:pt modelId="{496B5174-17D6-7242-B8DB-9116BE987761}" type="sibTrans" cxnId="{6FF16AEC-DCAC-0F4F-89DE-C62F9ABE3FC0}">
      <dgm:prSet/>
      <dgm:spPr/>
      <dgm:t>
        <a:bodyPr/>
        <a:lstStyle/>
        <a:p>
          <a:endParaRPr lang="en-US"/>
        </a:p>
      </dgm:t>
    </dgm:pt>
    <dgm:pt modelId="{CDA39386-E497-E84C-AABB-274A5ADE0515}">
      <dgm:prSet phldrT="[Text]"/>
      <dgm:spPr/>
      <dgm:t>
        <a:bodyPr/>
        <a:lstStyle/>
        <a:p>
          <a:r>
            <a:rPr lang="en-US" dirty="0" smtClean="0"/>
            <a:t>MATURE CELL</a:t>
          </a:r>
          <a:endParaRPr lang="en-US" dirty="0"/>
        </a:p>
      </dgm:t>
    </dgm:pt>
    <dgm:pt modelId="{2923EAC1-AA86-BD44-A2AB-4D2B62010653}" type="parTrans" cxnId="{734452D0-339F-E74F-9FD9-1DD177F2DAF7}">
      <dgm:prSet/>
      <dgm:spPr/>
      <dgm:t>
        <a:bodyPr/>
        <a:lstStyle/>
        <a:p>
          <a:endParaRPr lang="en-US"/>
        </a:p>
      </dgm:t>
    </dgm:pt>
    <dgm:pt modelId="{81E0AEB2-CA55-9548-B3EE-A8FE3E8C2F84}" type="sibTrans" cxnId="{734452D0-339F-E74F-9FD9-1DD177F2DAF7}">
      <dgm:prSet/>
      <dgm:spPr/>
      <dgm:t>
        <a:bodyPr/>
        <a:lstStyle/>
        <a:p>
          <a:endParaRPr lang="en-US"/>
        </a:p>
      </dgm:t>
    </dgm:pt>
    <dgm:pt modelId="{FEBBE80C-FBC9-B14C-AF4B-022EB3B38E91}" type="pres">
      <dgm:prSet presAssocID="{A0B7685A-F84E-D849-BB22-84D883DB3F55}" presName="CompostProcess" presStyleCnt="0">
        <dgm:presLayoutVars>
          <dgm:dir/>
          <dgm:resizeHandles val="exact"/>
        </dgm:presLayoutVars>
      </dgm:prSet>
      <dgm:spPr/>
    </dgm:pt>
    <dgm:pt modelId="{619E68D0-51B8-9C47-B827-60FC45718ADC}" type="pres">
      <dgm:prSet presAssocID="{A0B7685A-F84E-D849-BB22-84D883DB3F55}" presName="arrow" presStyleLbl="bgShp" presStyleIdx="0" presStyleCnt="1"/>
      <dgm:spPr/>
    </dgm:pt>
    <dgm:pt modelId="{810839A6-7A43-CB4D-8911-B786087EB28A}" type="pres">
      <dgm:prSet presAssocID="{A0B7685A-F84E-D849-BB22-84D883DB3F55}" presName="linearProcess" presStyleCnt="0"/>
      <dgm:spPr/>
    </dgm:pt>
    <dgm:pt modelId="{249E717A-DA74-FC43-9412-FDEAD851A099}" type="pres">
      <dgm:prSet presAssocID="{3BC9D5AC-5B83-6047-966A-24D82407F9BF}" presName="textNode" presStyleLbl="node1" presStyleIdx="0" presStyleCnt="3">
        <dgm:presLayoutVars>
          <dgm:bulletEnabled val="1"/>
        </dgm:presLayoutVars>
      </dgm:prSet>
      <dgm:spPr/>
      <dgm:t>
        <a:bodyPr/>
        <a:lstStyle/>
        <a:p>
          <a:endParaRPr lang="en-US"/>
        </a:p>
      </dgm:t>
    </dgm:pt>
    <dgm:pt modelId="{122F3495-789D-DC40-9013-05F4B224AF14}" type="pres">
      <dgm:prSet presAssocID="{C9EBB647-B536-834B-9D8F-BE14E3F95C19}" presName="sibTrans" presStyleCnt="0"/>
      <dgm:spPr/>
    </dgm:pt>
    <dgm:pt modelId="{DCB209AC-F377-4F46-8349-F755D4D59C67}" type="pres">
      <dgm:prSet presAssocID="{69EC1D34-74C8-2D48-A008-D877157E5CCE}" presName="textNode" presStyleLbl="node1" presStyleIdx="1" presStyleCnt="3">
        <dgm:presLayoutVars>
          <dgm:bulletEnabled val="1"/>
        </dgm:presLayoutVars>
      </dgm:prSet>
      <dgm:spPr/>
      <dgm:t>
        <a:bodyPr/>
        <a:lstStyle/>
        <a:p>
          <a:endParaRPr lang="en-US"/>
        </a:p>
      </dgm:t>
    </dgm:pt>
    <dgm:pt modelId="{E0F468CC-B595-594F-BD44-6E5EAED61D9B}" type="pres">
      <dgm:prSet presAssocID="{496B5174-17D6-7242-B8DB-9116BE987761}" presName="sibTrans" presStyleCnt="0"/>
      <dgm:spPr/>
    </dgm:pt>
    <dgm:pt modelId="{683DE2A2-1E9A-2A42-A5A3-B875E2E17D6A}" type="pres">
      <dgm:prSet presAssocID="{CDA39386-E497-E84C-AABB-274A5ADE0515}" presName="textNode" presStyleLbl="node1" presStyleIdx="2" presStyleCnt="3">
        <dgm:presLayoutVars>
          <dgm:bulletEnabled val="1"/>
        </dgm:presLayoutVars>
      </dgm:prSet>
      <dgm:spPr/>
      <dgm:t>
        <a:bodyPr/>
        <a:lstStyle/>
        <a:p>
          <a:endParaRPr lang="en-US"/>
        </a:p>
      </dgm:t>
    </dgm:pt>
  </dgm:ptLst>
  <dgm:cxnLst>
    <dgm:cxn modelId="{C8B23AC0-1C75-BE4D-840A-535BEF0159E4}" srcId="{A0B7685A-F84E-D849-BB22-84D883DB3F55}" destId="{3BC9D5AC-5B83-6047-966A-24D82407F9BF}" srcOrd="0" destOrd="0" parTransId="{E9B2916C-99C4-7B49-9287-25BC56EE1220}" sibTransId="{C9EBB647-B536-834B-9D8F-BE14E3F95C19}"/>
    <dgm:cxn modelId="{205DD4F1-C4E9-E54B-A3A0-C2974B073802}" type="presOf" srcId="{A0B7685A-F84E-D849-BB22-84D883DB3F55}" destId="{FEBBE80C-FBC9-B14C-AF4B-022EB3B38E91}" srcOrd="0" destOrd="0" presId="urn:microsoft.com/office/officeart/2005/8/layout/hProcess9"/>
    <dgm:cxn modelId="{1ECD5A5A-7A7C-314E-A62A-50B1BCD97C1A}" type="presOf" srcId="{69EC1D34-74C8-2D48-A008-D877157E5CCE}" destId="{DCB209AC-F377-4F46-8349-F755D4D59C67}" srcOrd="0" destOrd="0" presId="urn:microsoft.com/office/officeart/2005/8/layout/hProcess9"/>
    <dgm:cxn modelId="{6FF16AEC-DCAC-0F4F-89DE-C62F9ABE3FC0}" srcId="{A0B7685A-F84E-D849-BB22-84D883DB3F55}" destId="{69EC1D34-74C8-2D48-A008-D877157E5CCE}" srcOrd="1" destOrd="0" parTransId="{BD6803DC-E57D-A24A-A0F1-4F6B36B8A533}" sibTransId="{496B5174-17D6-7242-B8DB-9116BE987761}"/>
    <dgm:cxn modelId="{FAA2A07C-C4D5-E745-9F88-C7910F7BF212}" type="presOf" srcId="{3BC9D5AC-5B83-6047-966A-24D82407F9BF}" destId="{249E717A-DA74-FC43-9412-FDEAD851A099}" srcOrd="0" destOrd="0" presId="urn:microsoft.com/office/officeart/2005/8/layout/hProcess9"/>
    <dgm:cxn modelId="{3590DB00-1393-BB44-94BE-1DBAFACF22D0}" type="presOf" srcId="{CDA39386-E497-E84C-AABB-274A5ADE0515}" destId="{683DE2A2-1E9A-2A42-A5A3-B875E2E17D6A}" srcOrd="0" destOrd="0" presId="urn:microsoft.com/office/officeart/2005/8/layout/hProcess9"/>
    <dgm:cxn modelId="{734452D0-339F-E74F-9FD9-1DD177F2DAF7}" srcId="{A0B7685A-F84E-D849-BB22-84D883DB3F55}" destId="{CDA39386-E497-E84C-AABB-274A5ADE0515}" srcOrd="2" destOrd="0" parTransId="{2923EAC1-AA86-BD44-A2AB-4D2B62010653}" sibTransId="{81E0AEB2-CA55-9548-B3EE-A8FE3E8C2F84}"/>
    <dgm:cxn modelId="{EDD9BB92-6F79-904F-A2BC-BB65AD9F4DEA}" type="presParOf" srcId="{FEBBE80C-FBC9-B14C-AF4B-022EB3B38E91}" destId="{619E68D0-51B8-9C47-B827-60FC45718ADC}" srcOrd="0" destOrd="0" presId="urn:microsoft.com/office/officeart/2005/8/layout/hProcess9"/>
    <dgm:cxn modelId="{5A78D5E2-B4E6-5F49-8ECE-E74880D61116}" type="presParOf" srcId="{FEBBE80C-FBC9-B14C-AF4B-022EB3B38E91}" destId="{810839A6-7A43-CB4D-8911-B786087EB28A}" srcOrd="1" destOrd="0" presId="urn:microsoft.com/office/officeart/2005/8/layout/hProcess9"/>
    <dgm:cxn modelId="{DC894A48-6E22-1F46-95D9-B2CA85AC26B6}" type="presParOf" srcId="{810839A6-7A43-CB4D-8911-B786087EB28A}" destId="{249E717A-DA74-FC43-9412-FDEAD851A099}" srcOrd="0" destOrd="0" presId="urn:microsoft.com/office/officeart/2005/8/layout/hProcess9"/>
    <dgm:cxn modelId="{5C173D49-803E-7B41-9397-758A17E10EDA}" type="presParOf" srcId="{810839A6-7A43-CB4D-8911-B786087EB28A}" destId="{122F3495-789D-DC40-9013-05F4B224AF14}" srcOrd="1" destOrd="0" presId="urn:microsoft.com/office/officeart/2005/8/layout/hProcess9"/>
    <dgm:cxn modelId="{BE746DC0-F533-EC4C-A026-EAF91127D2EA}" type="presParOf" srcId="{810839A6-7A43-CB4D-8911-B786087EB28A}" destId="{DCB209AC-F377-4F46-8349-F755D4D59C67}" srcOrd="2" destOrd="0" presId="urn:microsoft.com/office/officeart/2005/8/layout/hProcess9"/>
    <dgm:cxn modelId="{51A25CD0-0F87-2D4C-B5FF-269E8F2A8165}" type="presParOf" srcId="{810839A6-7A43-CB4D-8911-B786087EB28A}" destId="{E0F468CC-B595-594F-BD44-6E5EAED61D9B}" srcOrd="3" destOrd="0" presId="urn:microsoft.com/office/officeart/2005/8/layout/hProcess9"/>
    <dgm:cxn modelId="{2707775F-EE96-AC4D-BAC3-ECCC95690D5E}" type="presParOf" srcId="{810839A6-7A43-CB4D-8911-B786087EB28A}" destId="{683DE2A2-1E9A-2A42-A5A3-B875E2E17D6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B626B0-8F8E-1747-8ECD-9045208DE44E}" type="datetimeFigureOut">
              <a:rPr lang="en-US" smtClean="0"/>
              <a:pPr/>
              <a:t>6/15/2020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D95CD4-FAC8-E94E-80E0-C5EFC0040262}" type="slidenum">
              <a:rPr lang="en-US" smtClean="0"/>
              <a:pPr/>
              <a:t>‹#›</a:t>
            </a:fld>
            <a:endParaRPr lang="en-US"/>
          </a:p>
        </p:txBody>
      </p:sp>
    </p:spTree>
    <p:extLst>
      <p:ext uri="{BB962C8B-B14F-4D97-AF65-F5344CB8AC3E}">
        <p14:creationId xmlns:p14="http://schemas.microsoft.com/office/powerpoint/2010/main" val="6130709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charset="0"/>
                <a:ea typeface="ＭＳ Ｐゴシック" charset="0"/>
              </a:defRPr>
            </a:lvl1pPr>
            <a:lvl2pPr marL="742950" indent="-285750" eaLnBrk="0" hangingPunct="0">
              <a:defRPr sz="3200" b="1">
                <a:solidFill>
                  <a:schemeClr val="tx1"/>
                </a:solidFill>
                <a:latin typeface="Arial" charset="0"/>
                <a:ea typeface="ＭＳ Ｐゴシック" charset="0"/>
              </a:defRPr>
            </a:lvl2pPr>
            <a:lvl3pPr marL="1143000" indent="-228600" eaLnBrk="0" hangingPunct="0">
              <a:defRPr sz="3200" b="1">
                <a:solidFill>
                  <a:schemeClr val="tx1"/>
                </a:solidFill>
                <a:latin typeface="Arial" charset="0"/>
                <a:ea typeface="ＭＳ Ｐゴシック" charset="0"/>
              </a:defRPr>
            </a:lvl3pPr>
            <a:lvl4pPr marL="1600200" indent="-228600" eaLnBrk="0" hangingPunct="0">
              <a:defRPr sz="3200" b="1">
                <a:solidFill>
                  <a:schemeClr val="tx1"/>
                </a:solidFill>
                <a:latin typeface="Arial" charset="0"/>
                <a:ea typeface="ＭＳ Ｐゴシック" charset="0"/>
              </a:defRPr>
            </a:lvl4pPr>
            <a:lvl5pPr marL="2057400" indent="-228600" eaLnBrk="0" hangingPunct="0">
              <a:defRPr sz="3200" b="1">
                <a:solidFill>
                  <a:schemeClr val="tx1"/>
                </a:solidFill>
                <a:latin typeface="Arial" charset="0"/>
                <a:ea typeface="ＭＳ Ｐゴシック" charset="0"/>
              </a:defRPr>
            </a:lvl5pPr>
            <a:lvl6pPr marL="2514600" indent="-228600" eaLnBrk="0" fontAlgn="base" hangingPunct="0">
              <a:spcBef>
                <a:spcPct val="0"/>
              </a:spcBef>
              <a:spcAft>
                <a:spcPct val="0"/>
              </a:spcAft>
              <a:defRPr sz="3200" b="1">
                <a:solidFill>
                  <a:schemeClr val="tx1"/>
                </a:solidFill>
                <a:latin typeface="Arial" charset="0"/>
                <a:ea typeface="ＭＳ Ｐゴシック" charset="0"/>
              </a:defRPr>
            </a:lvl6pPr>
            <a:lvl7pPr marL="2971800" indent="-228600" eaLnBrk="0" fontAlgn="base" hangingPunct="0">
              <a:spcBef>
                <a:spcPct val="0"/>
              </a:spcBef>
              <a:spcAft>
                <a:spcPct val="0"/>
              </a:spcAft>
              <a:defRPr sz="3200" b="1">
                <a:solidFill>
                  <a:schemeClr val="tx1"/>
                </a:solidFill>
                <a:latin typeface="Arial" charset="0"/>
                <a:ea typeface="ＭＳ Ｐゴシック" charset="0"/>
              </a:defRPr>
            </a:lvl7pPr>
            <a:lvl8pPr marL="3429000" indent="-228600" eaLnBrk="0" fontAlgn="base" hangingPunct="0">
              <a:spcBef>
                <a:spcPct val="0"/>
              </a:spcBef>
              <a:spcAft>
                <a:spcPct val="0"/>
              </a:spcAft>
              <a:defRPr sz="3200" b="1">
                <a:solidFill>
                  <a:schemeClr val="tx1"/>
                </a:solidFill>
                <a:latin typeface="Arial" charset="0"/>
                <a:ea typeface="ＭＳ Ｐゴシック" charset="0"/>
              </a:defRPr>
            </a:lvl8pPr>
            <a:lvl9pPr marL="3886200" indent="-228600" eaLnBrk="0" fontAlgn="base" hangingPunct="0">
              <a:spcBef>
                <a:spcPct val="0"/>
              </a:spcBef>
              <a:spcAft>
                <a:spcPct val="0"/>
              </a:spcAft>
              <a:defRPr sz="3200" b="1">
                <a:solidFill>
                  <a:schemeClr val="tx1"/>
                </a:solidFill>
                <a:latin typeface="Arial" charset="0"/>
                <a:ea typeface="ＭＳ Ｐゴシック" charset="0"/>
              </a:defRPr>
            </a:lvl9pPr>
          </a:lstStyle>
          <a:p>
            <a:pPr eaLnBrk="1" hangingPunct="1"/>
            <a:fld id="{0DCF51E9-CE35-0545-8AFD-0E86E67D5DA2}" type="slidenum">
              <a:rPr lang="en-US" sz="1200" b="0">
                <a:solidFill>
                  <a:srgbClr val="000000"/>
                </a:solidFill>
              </a:rPr>
              <a:pPr eaLnBrk="1" hangingPunct="1"/>
              <a:t>1</a:t>
            </a:fld>
            <a:endParaRPr lang="en-US" sz="1200" b="0">
              <a:solidFill>
                <a:srgbClr val="000000"/>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344369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5F13FE8F-A02B-401C-9684-F17E0F0D33FD}" type="slidenum">
              <a:rPr lang="tr-TR" smtClean="0"/>
              <a:pPr/>
              <a:t>18</a:t>
            </a:fld>
            <a:endParaRPr lang="tr-TR"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2596507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Dyskeratosis</a:t>
            </a:r>
            <a:r>
              <a:rPr lang="en-US" dirty="0" smtClean="0"/>
              <a:t> </a:t>
            </a:r>
            <a:r>
              <a:rPr lang="en-US" dirty="0" err="1" smtClean="0"/>
              <a:t>Congentia</a:t>
            </a:r>
            <a:r>
              <a:rPr lang="en-US" dirty="0" smtClean="0"/>
              <a:t> -- reticular </a:t>
            </a:r>
            <a:r>
              <a:rPr lang="en-US" dirty="0" err="1" smtClean="0"/>
              <a:t>hyperpigmentation</a:t>
            </a:r>
            <a:r>
              <a:rPr lang="en-US" dirty="0" smtClean="0"/>
              <a:t>,</a:t>
            </a:r>
            <a:r>
              <a:rPr lang="en-US" baseline="0" dirty="0" smtClean="0"/>
              <a:t> nail dystrophy, and </a:t>
            </a:r>
            <a:r>
              <a:rPr lang="en-US" baseline="0" dirty="0" err="1" smtClean="0"/>
              <a:t>leukoplakia</a:t>
            </a:r>
            <a:r>
              <a:rPr lang="en-US" baseline="0" dirty="0" smtClean="0"/>
              <a:t>.  Caused by shortened telomeres as a result of defective telomere maintenance</a:t>
            </a:r>
            <a:endParaRPr lang="en-US" dirty="0"/>
          </a:p>
        </p:txBody>
      </p:sp>
      <p:sp>
        <p:nvSpPr>
          <p:cNvPr id="4" name="Slide Number Placeholder 3"/>
          <p:cNvSpPr>
            <a:spLocks noGrp="1"/>
          </p:cNvSpPr>
          <p:nvPr>
            <p:ph type="sldNum" sz="quarter" idx="10"/>
          </p:nvPr>
        </p:nvSpPr>
        <p:spPr/>
        <p:txBody>
          <a:bodyPr/>
          <a:lstStyle/>
          <a:p>
            <a:fld id="{4FD95CD4-FAC8-E94E-80E0-C5EFC0040262}" type="slidenum">
              <a:rPr lang="en-US" smtClean="0"/>
              <a:pPr/>
              <a:t>19</a:t>
            </a:fld>
            <a:endParaRPr lang="en-US"/>
          </a:p>
        </p:txBody>
      </p:sp>
    </p:spTree>
    <p:extLst>
      <p:ext uri="{BB962C8B-B14F-4D97-AF65-F5344CB8AC3E}">
        <p14:creationId xmlns:p14="http://schemas.microsoft.com/office/powerpoint/2010/main" val="3768524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65DFF212-120B-4EBF-AF0A-4A8057A2F86B}" type="slidenum">
              <a:rPr lang="tr-TR" smtClean="0"/>
              <a:pPr/>
              <a:t>20</a:t>
            </a:fld>
            <a:endParaRPr lang="tr-TR"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1512483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81DBFF7E-034B-4E87-8044-FD0365C26937}" type="slidenum">
              <a:rPr lang="tr-TR" smtClean="0"/>
              <a:pPr/>
              <a:t>21</a:t>
            </a:fld>
            <a:endParaRPr lang="tr-TR"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1284261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073F1F40-FB2C-40F6-9D75-02B4A3024BAE}" type="slidenum">
              <a:rPr lang="tr-TR" smtClean="0"/>
              <a:pPr/>
              <a:t>22</a:t>
            </a:fld>
            <a:endParaRPr lang="tr-TR"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3278810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BBA4F9E6-6518-4EE6-8835-E179A107F5ED}" type="slidenum">
              <a:rPr lang="tr-TR" smtClean="0"/>
              <a:pPr/>
              <a:t>23</a:t>
            </a:fld>
            <a:endParaRPr lang="tr-TR"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699779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A66EE006-C07D-4378-BF52-98A3B4D0680C}" type="slidenum">
              <a:rPr lang="tr-TR" smtClean="0"/>
              <a:pPr/>
              <a:t>24</a:t>
            </a:fld>
            <a:endParaRPr lang="tr-TR"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1275366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07E51EF7-6439-495A-9F37-37FD3593AD30}" type="slidenum">
              <a:rPr lang="tr-TR" smtClean="0"/>
              <a:pPr/>
              <a:t>25</a:t>
            </a:fld>
            <a:endParaRPr lang="tr-TR"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1552132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A5284FB1-055A-497B-88DA-5C04ED9AE37F}" type="slidenum">
              <a:rPr lang="tr-TR" smtClean="0"/>
              <a:pPr/>
              <a:t>26</a:t>
            </a:fld>
            <a:endParaRPr lang="tr-TR"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3098067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2E85AEC-1B17-4544-9F15-700B0F22A45A}" type="slidenum">
              <a:rPr lang="tr-TR" smtClean="0"/>
              <a:pPr/>
              <a:t>27</a:t>
            </a:fld>
            <a:endParaRPr lang="tr-TR"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3004069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the stem cell divides,</a:t>
            </a:r>
            <a:r>
              <a:rPr lang="en-US" baseline="0" dirty="0" smtClean="0"/>
              <a:t> one daughter cell must engage in self-renewal so as not to lead to stem cell exhaustion. Self-renewal is nurtured in special marrow niches where the </a:t>
            </a:r>
            <a:r>
              <a:rPr lang="en-US" baseline="0" dirty="0" err="1" smtClean="0"/>
              <a:t>stromal</a:t>
            </a:r>
            <a:r>
              <a:rPr lang="en-US" baseline="0" dirty="0" smtClean="0"/>
              <a:t> cells and secreted growth factors support and protect the </a:t>
            </a:r>
            <a:r>
              <a:rPr lang="en-US" dirty="0" smtClean="0"/>
              <a:t>hematopoietic stem cells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B649E7A-0C14-1740-A496-DB946B4B7C45}" type="slidenum">
              <a:rPr lang="en-US" smtClean="0"/>
              <a:pPr/>
              <a:t>2</a:t>
            </a:fld>
            <a:endParaRPr lang="en-US"/>
          </a:p>
        </p:txBody>
      </p:sp>
    </p:spTree>
    <p:extLst>
      <p:ext uri="{BB962C8B-B14F-4D97-AF65-F5344CB8AC3E}">
        <p14:creationId xmlns:p14="http://schemas.microsoft.com/office/powerpoint/2010/main" val="2135232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2B55EB7A-1B32-4FE7-96DD-4BE54C3E9238}" type="slidenum">
              <a:rPr lang="tr-TR" smtClean="0"/>
              <a:pPr/>
              <a:t>30</a:t>
            </a:fld>
            <a:endParaRPr lang="tr-TR"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139645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0DBB53FD-87D7-4C48-BBC6-FA0EDD61D230}" type="slidenum">
              <a:rPr lang="tr-TR" smtClean="0"/>
              <a:pPr/>
              <a:t>31</a:t>
            </a:fld>
            <a:endParaRPr lang="tr-TR"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21735682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Heterogeneous disorder</a:t>
            </a:r>
            <a:endParaRPr lang="en-US" dirty="0"/>
          </a:p>
        </p:txBody>
      </p:sp>
      <p:sp>
        <p:nvSpPr>
          <p:cNvPr id="4" name="Slide Number Placeholder 3"/>
          <p:cNvSpPr>
            <a:spLocks noGrp="1"/>
          </p:cNvSpPr>
          <p:nvPr>
            <p:ph type="sldNum" sz="quarter" idx="10"/>
          </p:nvPr>
        </p:nvSpPr>
        <p:spPr/>
        <p:txBody>
          <a:bodyPr/>
          <a:lstStyle/>
          <a:p>
            <a:fld id="{4FD95CD4-FAC8-E94E-80E0-C5EFC0040262}" type="slidenum">
              <a:rPr lang="en-US" smtClean="0"/>
              <a:pPr/>
              <a:t>32</a:t>
            </a:fld>
            <a:endParaRPr lang="en-US"/>
          </a:p>
        </p:txBody>
      </p:sp>
    </p:spTree>
    <p:extLst>
      <p:ext uri="{BB962C8B-B14F-4D97-AF65-F5344CB8AC3E}">
        <p14:creationId xmlns:p14="http://schemas.microsoft.com/office/powerpoint/2010/main" val="1524646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15363" name="Text Box 2"/>
          <p:cNvSpPr txBox="1">
            <a:spLocks noGrp="1" noChangeArrowheads="1"/>
          </p:cNvSpPr>
          <p:nvPr>
            <p:ph type="body"/>
          </p:nvPr>
        </p:nvSpPr>
        <p:spPr>
          <a:xfrm>
            <a:off x="1046350" y="4352637"/>
            <a:ext cx="4770904" cy="3478068"/>
          </a:xfrm>
          <a:noFill/>
          <a:ln/>
        </p:spPr>
        <p:txBody>
          <a:bodyPr>
            <a:normAutofit lnSpcReduction="10000"/>
          </a:bodyPr>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sz="1300" b="1" dirty="0">
                <a:latin typeface="Arial" charset="0"/>
                <a:ea typeface="msgothic" charset="0"/>
                <a:cs typeface="msgothic" charset="0"/>
              </a:rPr>
              <a:t>Components of telomere maintenance implicated in human disease.</a:t>
            </a:r>
            <a:r>
              <a:rPr lang="en-GB" dirty="0">
                <a:latin typeface="Arial" charset="0"/>
                <a:ea typeface="msgothic" charset="0"/>
                <a:cs typeface="msgothic" charset="0"/>
              </a:rPr>
              <a:t> Telomeres are composed of thousands of </a:t>
            </a:r>
            <a:r>
              <a:rPr lang="en-GB" i="1" dirty="0">
                <a:latin typeface="Arial" charset="0"/>
                <a:ea typeface="msgothic" charset="0"/>
                <a:cs typeface="msgothic" charset="0"/>
              </a:rPr>
              <a:t>TTAGGG</a:t>
            </a:r>
            <a:r>
              <a:rPr lang="en-GB" dirty="0">
                <a:latin typeface="Arial" charset="0"/>
                <a:ea typeface="msgothic" charset="0"/>
                <a:cs typeface="msgothic" charset="0"/>
              </a:rPr>
              <a:t> repeats localized at the ends of linear chromosomes. Telomeres are coated by </a:t>
            </a:r>
            <a:r>
              <a:rPr lang="en-GB" dirty="0" err="1">
                <a:latin typeface="Arial" charset="0"/>
                <a:ea typeface="msgothic" charset="0"/>
                <a:cs typeface="msgothic" charset="0"/>
              </a:rPr>
              <a:t>shelterin</a:t>
            </a:r>
            <a:r>
              <a:rPr lang="en-GB" dirty="0">
                <a:latin typeface="Arial" charset="0"/>
                <a:ea typeface="msgothic" charset="0"/>
                <a:cs typeface="msgothic" charset="0"/>
              </a:rPr>
              <a:t>, a 6-protein complex (TRF1, TRF2, TIN2, POT1, TPP1, and RAP1) with multiple roles in maintaining telomere length homeostasis by forming the T loops, preventing DNA damage response activation, and recruiting the telomerase complex and modulating its activity. The 3′ end of the </a:t>
            </a:r>
            <a:r>
              <a:rPr lang="en-GB" dirty="0" err="1">
                <a:latin typeface="Arial" charset="0"/>
                <a:ea typeface="msgothic" charset="0"/>
                <a:cs typeface="msgothic" charset="0"/>
              </a:rPr>
              <a:t>telomeric</a:t>
            </a:r>
            <a:r>
              <a:rPr lang="en-GB" dirty="0">
                <a:latin typeface="Arial" charset="0"/>
                <a:ea typeface="msgothic" charset="0"/>
                <a:cs typeface="msgothic" charset="0"/>
              </a:rPr>
              <a:t> leading strand terminates as a single-stranded overhang, which folds back and invades the double-stranded </a:t>
            </a:r>
            <a:r>
              <a:rPr lang="en-GB" dirty="0" err="1">
                <a:latin typeface="Arial" charset="0"/>
                <a:ea typeface="msgothic" charset="0"/>
                <a:cs typeface="msgothic" charset="0"/>
              </a:rPr>
              <a:t>telomeric</a:t>
            </a:r>
            <a:r>
              <a:rPr lang="en-GB" dirty="0">
                <a:latin typeface="Arial" charset="0"/>
                <a:ea typeface="msgothic" charset="0"/>
                <a:cs typeface="msgothic" charset="0"/>
              </a:rPr>
              <a:t> helix, forming the T loop. Unwinding of the T loop, needed for telomere elongation, is done by a DNA </a:t>
            </a:r>
            <a:r>
              <a:rPr lang="en-GB" dirty="0" err="1">
                <a:latin typeface="Arial" charset="0"/>
                <a:ea typeface="msgothic" charset="0"/>
                <a:cs typeface="msgothic" charset="0"/>
              </a:rPr>
              <a:t>helicase</a:t>
            </a:r>
            <a:r>
              <a:rPr lang="en-GB" dirty="0">
                <a:latin typeface="Arial" charset="0"/>
                <a:ea typeface="msgothic" charset="0"/>
                <a:cs typeface="msgothic" charset="0"/>
              </a:rPr>
              <a:t>, RTEL1. Telomerase, the enzyme responsible for telomere elongation, has a 4-protein scaffold (</a:t>
            </a:r>
            <a:r>
              <a:rPr lang="en-GB" dirty="0" err="1">
                <a:latin typeface="Arial" charset="0"/>
                <a:ea typeface="msgothic" charset="0"/>
                <a:cs typeface="msgothic" charset="0"/>
              </a:rPr>
              <a:t>dyskerin</a:t>
            </a:r>
            <a:r>
              <a:rPr lang="en-GB" dirty="0">
                <a:latin typeface="Arial" charset="0"/>
                <a:ea typeface="msgothic" charset="0"/>
                <a:cs typeface="msgothic" charset="0"/>
              </a:rPr>
              <a:t>, NOP10, NHP2, and GAR) and an RNA template (TERC) and reverse transcriptase TERT. TCAB1 ensures trafficking of the telomerase complex to the </a:t>
            </a:r>
            <a:r>
              <a:rPr lang="en-GB" dirty="0" err="1">
                <a:latin typeface="Arial" charset="0"/>
                <a:ea typeface="msgothic" charset="0"/>
                <a:cs typeface="msgothic" charset="0"/>
              </a:rPr>
              <a:t>telomeric</a:t>
            </a:r>
            <a:r>
              <a:rPr lang="en-GB" dirty="0">
                <a:latin typeface="Arial" charset="0"/>
                <a:ea typeface="msgothic" charset="0"/>
                <a:cs typeface="msgothic" charset="0"/>
              </a:rPr>
              <a:t> ends. The CST complex has multiple proposed roles through its 3 members (CTC1, STN1, and TEN1); CTC1 inhibits telomerase activity and also promotes lagging strand synthesis by binding single stranded DNA and interacting with </a:t>
            </a:r>
            <a:r>
              <a:rPr lang="en-GB" dirty="0" err="1">
                <a:latin typeface="Arial" charset="0"/>
                <a:ea typeface="msgothic" charset="0"/>
                <a:cs typeface="msgothic" charset="0"/>
              </a:rPr>
              <a:t>α</a:t>
            </a:r>
            <a:r>
              <a:rPr lang="en-GB" dirty="0">
                <a:latin typeface="Arial" charset="0"/>
                <a:ea typeface="msgothic" charset="0"/>
                <a:cs typeface="msgothic" charset="0"/>
              </a:rPr>
              <a:t> polymerase </a:t>
            </a:r>
            <a:r>
              <a:rPr lang="en-GB" dirty="0" err="1">
                <a:latin typeface="Arial" charset="0"/>
                <a:ea typeface="msgothic" charset="0"/>
                <a:cs typeface="msgothic" charset="0"/>
              </a:rPr>
              <a:t>primase</a:t>
            </a:r>
            <a:r>
              <a:rPr lang="en-GB" dirty="0">
                <a:latin typeface="Arial" charset="0"/>
                <a:ea typeface="msgothic" charset="0"/>
                <a:cs typeface="msgothic" charset="0"/>
              </a:rPr>
              <a:t>. Components in gray have not been implicated in human disease.</a:t>
            </a:r>
          </a:p>
        </p:txBody>
      </p:sp>
    </p:spTree>
    <p:extLst>
      <p:ext uri="{BB962C8B-B14F-4D97-AF65-F5344CB8AC3E}">
        <p14:creationId xmlns:p14="http://schemas.microsoft.com/office/powerpoint/2010/main" val="366048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15363" name="Text Box 2"/>
          <p:cNvSpPr txBox="1">
            <a:spLocks noGrp="1" noChangeArrowheads="1"/>
          </p:cNvSpPr>
          <p:nvPr>
            <p:ph type="body"/>
          </p:nvPr>
        </p:nvSpPr>
        <p:spPr>
          <a:xfrm>
            <a:off x="1046350" y="4352637"/>
            <a:ext cx="4770904" cy="3478068"/>
          </a:xfrm>
          <a:noFill/>
          <a:ln/>
        </p:spPr>
        <p:txBody>
          <a:bodyPr/>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sz="1300" b="1" dirty="0">
                <a:latin typeface="Arial" charset="0"/>
                <a:ea typeface="msgothic" charset="0"/>
                <a:cs typeface="msgothic" charset="0"/>
              </a:rPr>
              <a:t>Mechanisms of telomere attrition.</a:t>
            </a:r>
            <a:r>
              <a:rPr lang="en-GB" dirty="0">
                <a:latin typeface="Arial" charset="0"/>
                <a:ea typeface="msgothic" charset="0"/>
                <a:cs typeface="msgothic" charset="0"/>
              </a:rPr>
              <a:t> (A) Physiological telomere attrition in normal individual hematopoietic cells is the result of balance between telomerase mediated telomere elongation and telomere loss with each cell division. Gradual decrease in mean telomere content occurs with age. (B) Germ-line mutations in a telomere repair gene lead to a reduced stem cell pool and severe telomere loss during replication. (C) Regenerative </a:t>
            </a:r>
            <a:r>
              <a:rPr lang="en-GB" dirty="0" err="1">
                <a:latin typeface="Arial" charset="0"/>
                <a:ea typeface="msgothic" charset="0"/>
                <a:cs typeface="msgothic" charset="0"/>
              </a:rPr>
              <a:t>replicative</a:t>
            </a:r>
            <a:r>
              <a:rPr lang="en-GB" dirty="0">
                <a:latin typeface="Arial" charset="0"/>
                <a:ea typeface="msgothic" charset="0"/>
                <a:cs typeface="msgothic" charset="0"/>
              </a:rPr>
              <a:t> stress during bone marrow failure, recovery after chemotherapy, or hematopoietic transplant also leads to telomere loss due to increased mitotic activity in stem cells and/or progenitors. (D) Reactive oxygen species (generated from radiation, toxins, and inflammation) cause DNA damage and telomere loss as a direct effect on the telomere. HSC, hematopoietic stem cell.</a:t>
            </a:r>
          </a:p>
        </p:txBody>
      </p:sp>
    </p:spTree>
    <p:extLst>
      <p:ext uri="{BB962C8B-B14F-4D97-AF65-F5344CB8AC3E}">
        <p14:creationId xmlns:p14="http://schemas.microsoft.com/office/powerpoint/2010/main" val="1823668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support of the immune-mediated model is the fact that the residual stems cells in many cases have </a:t>
            </a:r>
            <a:r>
              <a:rPr lang="en-US" dirty="0" err="1" smtClean="0"/>
              <a:t>upregulated</a:t>
            </a:r>
            <a:r>
              <a:rPr lang="en-US" dirty="0" smtClean="0"/>
              <a:t> genes regulating</a:t>
            </a:r>
            <a:r>
              <a:rPr lang="en-US" baseline="0" dirty="0" smtClean="0"/>
              <a:t> apoptosis and cell death pathways similar to what is seen in cells exposed to interferon-gamma. Studies have demonstrated </a:t>
            </a:r>
            <a:r>
              <a:rPr lang="en-US" baseline="0" dirty="0" err="1" smtClean="0"/>
              <a:t>clonal</a:t>
            </a:r>
            <a:r>
              <a:rPr lang="en-US" baseline="0" dirty="0" smtClean="0"/>
              <a:t> expansion of activated T-cells with T-cell receptor gene rearrangements to hematopoietic progenitor cells(?).  increase </a:t>
            </a:r>
            <a:r>
              <a:rPr lang="en-US" baseline="0" dirty="0" err="1" smtClean="0"/>
              <a:t>inAdditionally</a:t>
            </a:r>
            <a:r>
              <a:rPr lang="en-US" baseline="0" dirty="0" smtClean="0"/>
              <a:t>, T-cell suppression using ATGAM, </a:t>
            </a:r>
            <a:r>
              <a:rPr lang="en-US" baseline="0" dirty="0" err="1" smtClean="0"/>
              <a:t>cyclosporin</a:t>
            </a:r>
            <a:r>
              <a:rPr lang="en-US" baseline="0" dirty="0" smtClean="0"/>
              <a:t>, and steroids is therapeutically beneficial in 60-70% of cases.</a:t>
            </a:r>
          </a:p>
          <a:p>
            <a:endParaRPr lang="en-US" baseline="0" dirty="0" smtClean="0"/>
          </a:p>
          <a:p>
            <a:r>
              <a:rPr lang="en-US" dirty="0" smtClean="0"/>
              <a:t>On</a:t>
            </a:r>
            <a:r>
              <a:rPr lang="en-US" baseline="0" dirty="0" smtClean="0"/>
              <a:t> the other-hand is the notion that there is a fundamental intrinsically damaged stem cell.  This is supported by </a:t>
            </a:r>
            <a:r>
              <a:rPr lang="en-US" baseline="0" dirty="0" err="1" smtClean="0"/>
              <a:t>karyotypic</a:t>
            </a:r>
            <a:r>
              <a:rPr lang="en-US" baseline="0" dirty="0" smtClean="0"/>
              <a:t> damage seen in many cases along with the associated increased risk of acute leukemia/MDS, and the association with shortened telomeres. </a:t>
            </a:r>
            <a:r>
              <a:rPr lang="en-US" dirty="0" smtClean="0"/>
              <a:t>I might add to the right hand side of the figure</a:t>
            </a:r>
            <a:r>
              <a:rPr lang="en-US" baseline="0" dirty="0" smtClean="0"/>
              <a:t> above</a:t>
            </a:r>
            <a:r>
              <a:rPr lang="en-US" dirty="0" smtClean="0"/>
              <a:t>, an</a:t>
            </a:r>
            <a:r>
              <a:rPr lang="en-US" baseline="0" dirty="0" smtClean="0"/>
              <a:t> increased stem cell exhaustion (reduced self-renewal capacity).</a:t>
            </a:r>
          </a:p>
          <a:p>
            <a:endParaRPr lang="en-US" baseline="0" dirty="0" smtClean="0"/>
          </a:p>
          <a:p>
            <a:r>
              <a:rPr lang="en-US" baseline="0" dirty="0" smtClean="0"/>
              <a:t>These theories are not in themselves mutually exclusive. It is possible that both could be contributing.</a:t>
            </a:r>
            <a:endParaRPr lang="en-US" dirty="0"/>
          </a:p>
        </p:txBody>
      </p:sp>
      <p:sp>
        <p:nvSpPr>
          <p:cNvPr id="4" name="Slide Number Placeholder 3"/>
          <p:cNvSpPr>
            <a:spLocks noGrp="1"/>
          </p:cNvSpPr>
          <p:nvPr>
            <p:ph type="sldNum" sz="quarter" idx="10"/>
          </p:nvPr>
        </p:nvSpPr>
        <p:spPr/>
        <p:txBody>
          <a:bodyPr/>
          <a:lstStyle/>
          <a:p>
            <a:fld id="{4FD95CD4-FAC8-E94E-80E0-C5EFC0040262}" type="slidenum">
              <a:rPr lang="en-US" smtClean="0"/>
              <a:pPr/>
              <a:t>37</a:t>
            </a:fld>
            <a:endParaRPr lang="en-US"/>
          </a:p>
        </p:txBody>
      </p:sp>
    </p:spTree>
    <p:extLst>
      <p:ext uri="{BB962C8B-B14F-4D97-AF65-F5344CB8AC3E}">
        <p14:creationId xmlns:p14="http://schemas.microsoft.com/office/powerpoint/2010/main" val="17720221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B0FE5B29-B2EF-41DC-9392-DE5DC9CF390B}" type="slidenum">
              <a:rPr lang="tr-TR" smtClean="0"/>
              <a:pPr/>
              <a:t>40</a:t>
            </a:fld>
            <a:endParaRPr lang="tr-TR"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33519524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2A03FA25-6627-4D50-AC65-2E83830F2BF2}" type="slidenum">
              <a:rPr lang="tr-TR" smtClean="0"/>
              <a:pPr/>
              <a:t>41</a:t>
            </a:fld>
            <a:endParaRPr lang="tr-TR"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7765640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F46E2E7-5E87-49E0-83B6-7A52D698BE77}" type="slidenum">
              <a:rPr lang="tr-TR" smtClean="0"/>
              <a:pPr/>
              <a:t>42</a:t>
            </a:fld>
            <a:endParaRPr lang="tr-TR"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21227882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9F430C7D-27F7-49F1-A5E8-3ADB314622A1}" type="slidenum">
              <a:rPr lang="tr-TR" smtClean="0"/>
              <a:pPr/>
              <a:t>43</a:t>
            </a:fld>
            <a:endParaRPr lang="tr-TR"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3156174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F58F23B2-7E93-4B72-A320-84A42751F775}" type="slidenum">
              <a:rPr lang="tr-TR" smtClean="0"/>
              <a:pPr/>
              <a:t>10</a:t>
            </a:fld>
            <a:endParaRPr lang="tr-TR"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12199938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0C79B555-FE60-4184-B7E2-C76C74F99A22}" type="slidenum">
              <a:rPr lang="tr-TR" smtClean="0"/>
              <a:pPr/>
              <a:t>44</a:t>
            </a:fld>
            <a:endParaRPr lang="tr-TR"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16669414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7137037B-9DF7-4FE5-8CBF-36028C79C716}" type="slidenum">
              <a:rPr lang="tr-TR" smtClean="0"/>
              <a:pPr/>
              <a:t>49</a:t>
            </a:fld>
            <a:endParaRPr lang="tr-TR"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3660681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B4B34B54-2567-45D7-9625-20A860F3C9B2}" type="slidenum">
              <a:rPr lang="tr-TR" smtClean="0"/>
              <a:pPr/>
              <a:t>50</a:t>
            </a:fld>
            <a:endParaRPr lang="tr-TR"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35004089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B206EFCE-11A7-45AF-8F47-5209FC924465}" type="slidenum">
              <a:rPr lang="tr-TR" smtClean="0"/>
              <a:pPr/>
              <a:t>51</a:t>
            </a:fld>
            <a:endParaRPr lang="tr-TR"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7737027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3BA1CD8-19A2-4835-BEBC-6242CBB34578}" type="slidenum">
              <a:rPr lang="tr-TR" smtClean="0"/>
              <a:pPr/>
              <a:t>52</a:t>
            </a:fld>
            <a:endParaRPr lang="tr-TR"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10663445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D95CD4-FAC8-E94E-80E0-C5EFC0040262}" type="slidenum">
              <a:rPr lang="en-US" smtClean="0"/>
              <a:pPr/>
              <a:t>65</a:t>
            </a:fld>
            <a:endParaRPr lang="en-US"/>
          </a:p>
        </p:txBody>
      </p:sp>
    </p:spTree>
    <p:extLst>
      <p:ext uri="{BB962C8B-B14F-4D97-AF65-F5344CB8AC3E}">
        <p14:creationId xmlns:p14="http://schemas.microsoft.com/office/powerpoint/2010/main" val="3799982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Randomization was a bit unbalanced with the combined arm being significantly</a:t>
            </a:r>
            <a:r>
              <a:rPr lang="en-US" baseline="0" dirty="0" smtClean="0"/>
              <a:t> younger (29 years vs. 35 years median age, </a:t>
            </a:r>
            <a:r>
              <a:rPr lang="en-US" baseline="0" dirty="0" err="1" smtClean="0"/>
              <a:t>p</a:t>
            </a:r>
            <a:r>
              <a:rPr lang="en-US" baseline="0" dirty="0" smtClean="0"/>
              <a:t>=0.04) with lower median platelets count (15k </a:t>
            </a:r>
            <a:r>
              <a:rPr lang="en-US" baseline="0" dirty="0" err="1" smtClean="0"/>
              <a:t>vs</a:t>
            </a:r>
            <a:r>
              <a:rPr lang="en-US" baseline="0" dirty="0" smtClean="0"/>
              <a:t> 2k).</a:t>
            </a:r>
            <a:endParaRPr lang="en-US" dirty="0"/>
          </a:p>
        </p:txBody>
      </p:sp>
      <p:sp>
        <p:nvSpPr>
          <p:cNvPr id="4" name="Slide Number Placeholder 3"/>
          <p:cNvSpPr>
            <a:spLocks noGrp="1"/>
          </p:cNvSpPr>
          <p:nvPr>
            <p:ph type="sldNum" sz="quarter" idx="10"/>
          </p:nvPr>
        </p:nvSpPr>
        <p:spPr/>
        <p:txBody>
          <a:bodyPr/>
          <a:lstStyle/>
          <a:p>
            <a:fld id="{4FD95CD4-FAC8-E94E-80E0-C5EFC0040262}" type="slidenum">
              <a:rPr lang="en-US" smtClean="0"/>
              <a:pPr/>
              <a:t>66</a:t>
            </a:fld>
            <a:endParaRPr lang="en-US"/>
          </a:p>
        </p:txBody>
      </p:sp>
    </p:spTree>
    <p:extLst>
      <p:ext uri="{BB962C8B-B14F-4D97-AF65-F5344CB8AC3E}">
        <p14:creationId xmlns:p14="http://schemas.microsoft.com/office/powerpoint/2010/main" val="967252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3B7D6B0-24E7-403C-B384-9121E513B2CE}" type="slidenum">
              <a:rPr lang="tr-TR" smtClean="0"/>
              <a:pPr/>
              <a:t>11</a:t>
            </a:fld>
            <a:endParaRPr lang="tr-TR"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1056106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CA4BC22C-BF69-4ECA-BC9B-562D1F70F2CA}" type="slidenum">
              <a:rPr lang="tr-TR" smtClean="0"/>
              <a:pPr/>
              <a:t>12</a:t>
            </a:fld>
            <a:endParaRPr lang="tr-TR"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r>
              <a:rPr lang="en-US" dirty="0" smtClean="0"/>
              <a:t>The most common anomalies</a:t>
            </a:r>
            <a:endParaRPr lang="ru-RU" dirty="0" smtClean="0"/>
          </a:p>
        </p:txBody>
      </p:sp>
    </p:spTree>
    <p:extLst>
      <p:ext uri="{BB962C8B-B14F-4D97-AF65-F5344CB8AC3E}">
        <p14:creationId xmlns:p14="http://schemas.microsoft.com/office/powerpoint/2010/main" val="3224538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42C033F-10CF-471F-9F23-4481D798E0F5}" type="slidenum">
              <a:rPr lang="tr-TR" smtClean="0"/>
              <a:pPr/>
              <a:t>13</a:t>
            </a:fld>
            <a:endParaRPr lang="tr-TR"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690820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Bone-thumb abnormalities seen with</a:t>
            </a:r>
            <a:r>
              <a:rPr lang="en-US" baseline="0" dirty="0" smtClean="0"/>
              <a:t> </a:t>
            </a:r>
            <a:r>
              <a:rPr lang="en-US" baseline="0" dirty="0" err="1" smtClean="0"/>
              <a:t>Fanconi’s</a:t>
            </a:r>
            <a:r>
              <a:rPr lang="en-US" baseline="0" dirty="0" smtClean="0"/>
              <a:t> anemia</a:t>
            </a:r>
            <a:endParaRPr lang="en-US" dirty="0"/>
          </a:p>
        </p:txBody>
      </p:sp>
      <p:sp>
        <p:nvSpPr>
          <p:cNvPr id="4" name="Slide Number Placeholder 3"/>
          <p:cNvSpPr>
            <a:spLocks noGrp="1"/>
          </p:cNvSpPr>
          <p:nvPr>
            <p:ph type="sldNum" sz="quarter" idx="10"/>
          </p:nvPr>
        </p:nvSpPr>
        <p:spPr/>
        <p:txBody>
          <a:bodyPr/>
          <a:lstStyle/>
          <a:p>
            <a:fld id="{4FD95CD4-FAC8-E94E-80E0-C5EFC0040262}" type="slidenum">
              <a:rPr lang="en-US" smtClean="0"/>
              <a:pPr/>
              <a:t>15</a:t>
            </a:fld>
            <a:endParaRPr lang="en-US"/>
          </a:p>
        </p:txBody>
      </p:sp>
    </p:spTree>
    <p:extLst>
      <p:ext uri="{BB962C8B-B14F-4D97-AF65-F5344CB8AC3E}">
        <p14:creationId xmlns:p14="http://schemas.microsoft.com/office/powerpoint/2010/main" val="1641331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Fanconi’s</a:t>
            </a:r>
            <a:r>
              <a:rPr lang="en-US" dirty="0" smtClean="0"/>
              <a:t> anemia associated with shortened stature</a:t>
            </a:r>
            <a:r>
              <a:rPr lang="en-US" baseline="0" dirty="0" smtClean="0"/>
              <a:t> among other phenotypic manifestations. It is an inherited defect in DNA repair leading to </a:t>
            </a:r>
            <a:r>
              <a:rPr lang="en-US" baseline="0" dirty="0" err="1" smtClean="0"/>
              <a:t>nonhomologous</a:t>
            </a:r>
            <a:r>
              <a:rPr lang="en-US" baseline="0" dirty="0" smtClean="0"/>
              <a:t> end joining</a:t>
            </a:r>
            <a:endParaRPr lang="en-US" dirty="0"/>
          </a:p>
        </p:txBody>
      </p:sp>
      <p:sp>
        <p:nvSpPr>
          <p:cNvPr id="4" name="Slide Number Placeholder 3"/>
          <p:cNvSpPr>
            <a:spLocks noGrp="1"/>
          </p:cNvSpPr>
          <p:nvPr>
            <p:ph type="sldNum" sz="quarter" idx="10"/>
          </p:nvPr>
        </p:nvSpPr>
        <p:spPr/>
        <p:txBody>
          <a:bodyPr/>
          <a:lstStyle/>
          <a:p>
            <a:fld id="{4FD95CD4-FAC8-E94E-80E0-C5EFC0040262}" type="slidenum">
              <a:rPr lang="en-US" smtClean="0"/>
              <a:pPr/>
              <a:t>16</a:t>
            </a:fld>
            <a:endParaRPr lang="en-US"/>
          </a:p>
        </p:txBody>
      </p:sp>
    </p:spTree>
    <p:extLst>
      <p:ext uri="{BB962C8B-B14F-4D97-AF65-F5344CB8AC3E}">
        <p14:creationId xmlns:p14="http://schemas.microsoft.com/office/powerpoint/2010/main" val="320495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4D0DEDAF-AF29-4694-834E-BD78F4698543}" type="slidenum">
              <a:rPr lang="tr-TR" smtClean="0"/>
              <a:pPr/>
              <a:t>17</a:t>
            </a:fld>
            <a:endParaRPr lang="tr-TR"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1463964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8B2506-E063-5745-B722-6A3AC6F2F5E7}" type="datetimeFigureOut">
              <a:rPr lang="en-US" smtClean="0"/>
              <a:pPr/>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A0D51-5EF3-CF40-AD07-4CA309451852}" type="slidenum">
              <a:rPr lang="en-US" smtClean="0"/>
              <a:pPr/>
              <a:t>‹#›</a:t>
            </a:fld>
            <a:endParaRPr lang="en-US"/>
          </a:p>
        </p:txBody>
      </p:sp>
    </p:spTree>
    <p:extLst>
      <p:ext uri="{BB962C8B-B14F-4D97-AF65-F5344CB8AC3E}">
        <p14:creationId xmlns:p14="http://schemas.microsoft.com/office/powerpoint/2010/main" val="2534028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8B2506-E063-5745-B722-6A3AC6F2F5E7}" type="datetimeFigureOut">
              <a:rPr lang="en-US" smtClean="0"/>
              <a:pPr/>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A0D51-5EF3-CF40-AD07-4CA309451852}" type="slidenum">
              <a:rPr lang="en-US" smtClean="0"/>
              <a:pPr/>
              <a:t>‹#›</a:t>
            </a:fld>
            <a:endParaRPr lang="en-US"/>
          </a:p>
        </p:txBody>
      </p:sp>
    </p:spTree>
    <p:extLst>
      <p:ext uri="{BB962C8B-B14F-4D97-AF65-F5344CB8AC3E}">
        <p14:creationId xmlns:p14="http://schemas.microsoft.com/office/powerpoint/2010/main" val="4005864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8B2506-E063-5745-B722-6A3AC6F2F5E7}" type="datetimeFigureOut">
              <a:rPr lang="en-US" smtClean="0"/>
              <a:pPr/>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A0D51-5EF3-CF40-AD07-4CA309451852}" type="slidenum">
              <a:rPr lang="en-US" smtClean="0"/>
              <a:pPr/>
              <a:t>‹#›</a:t>
            </a:fld>
            <a:endParaRPr lang="en-US"/>
          </a:p>
        </p:txBody>
      </p:sp>
    </p:spTree>
    <p:extLst>
      <p:ext uri="{BB962C8B-B14F-4D97-AF65-F5344CB8AC3E}">
        <p14:creationId xmlns:p14="http://schemas.microsoft.com/office/powerpoint/2010/main" val="2946458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pPr>
              <a:defRPr/>
            </a:pPr>
            <a:endParaRPr lang="en-US">
              <a:solidFill>
                <a:prstClr val="black">
                  <a:tint val="75000"/>
                </a:prstClr>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pPr>
              <a:defRPr/>
            </a:pPr>
            <a:endParaRPr lang="en-US">
              <a:solidFill>
                <a:prstClr val="black">
                  <a:tint val="75000"/>
                </a:prst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BC3B31C7-1646-2E46-A58A-8B677CC69582}"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6CA776-5878-574A-8D59-10CF14654FF5}" type="slidenum">
              <a:rPr lang="en-US" smtClean="0"/>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495067-6BBD-724F-855A-8B7A3C6B220E}"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30957E-BD33-ED46-B145-7C35D65D4E83}" type="slidenum">
              <a:rPr lang="en-US" smtClean="0"/>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48BC94D-15F8-3D4F-AD90-938ADB75D4B7}"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6241E2-14A7-0C4E-9404-0A7D27F58D31}" type="slidenum">
              <a:rPr lang="en-US" smtClean="0"/>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C02598C-D103-D748-A205-F8F97D2ECE57}"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33A6F8-F3CE-1C43-B791-0EF7F3DAB36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8B2506-E063-5745-B722-6A3AC6F2F5E7}" type="datetimeFigureOut">
              <a:rPr lang="en-US" smtClean="0"/>
              <a:pPr/>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A0D51-5EF3-CF40-AD07-4CA309451852}" type="slidenum">
              <a:rPr lang="en-US" smtClean="0"/>
              <a:pPr/>
              <a:t>‹#›</a:t>
            </a:fld>
            <a:endParaRPr lang="en-US"/>
          </a:p>
        </p:txBody>
      </p:sp>
    </p:spTree>
    <p:extLst>
      <p:ext uri="{BB962C8B-B14F-4D97-AF65-F5344CB8AC3E}">
        <p14:creationId xmlns:p14="http://schemas.microsoft.com/office/powerpoint/2010/main" val="2919377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1A785D80-24D8-FE4F-B0CC-9F67A3B29913}"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6F4F8B-E524-6143-91A0-4EF122A0BB2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E87B82-E51D-2748-A23D-D36EB9EFC5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8B2506-E063-5745-B722-6A3AC6F2F5E7}" type="datetimeFigureOut">
              <a:rPr lang="en-US" smtClean="0"/>
              <a:pPr/>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A0D51-5EF3-CF40-AD07-4CA309451852}" type="slidenum">
              <a:rPr lang="en-US" smtClean="0"/>
              <a:pPr/>
              <a:t>‹#›</a:t>
            </a:fld>
            <a:endParaRPr lang="en-US"/>
          </a:p>
        </p:txBody>
      </p:sp>
    </p:spTree>
    <p:extLst>
      <p:ext uri="{BB962C8B-B14F-4D97-AF65-F5344CB8AC3E}">
        <p14:creationId xmlns:p14="http://schemas.microsoft.com/office/powerpoint/2010/main" val="722760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8B2506-E063-5745-B722-6A3AC6F2F5E7}" type="datetimeFigureOut">
              <a:rPr lang="en-US" smtClean="0"/>
              <a:pPr/>
              <a:t>6/15/2020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8A0D51-5EF3-CF40-AD07-4CA309451852}" type="slidenum">
              <a:rPr lang="en-US" smtClean="0"/>
              <a:pPr/>
              <a:t>‹#›</a:t>
            </a:fld>
            <a:endParaRPr lang="en-US"/>
          </a:p>
        </p:txBody>
      </p:sp>
    </p:spTree>
    <p:extLst>
      <p:ext uri="{BB962C8B-B14F-4D97-AF65-F5344CB8AC3E}">
        <p14:creationId xmlns:p14="http://schemas.microsoft.com/office/powerpoint/2010/main" val="694286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8B2506-E063-5745-B722-6A3AC6F2F5E7}" type="datetimeFigureOut">
              <a:rPr lang="en-US" smtClean="0"/>
              <a:pPr/>
              <a:t>6/15/2020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8A0D51-5EF3-CF40-AD07-4CA309451852}" type="slidenum">
              <a:rPr lang="en-US" smtClean="0"/>
              <a:pPr/>
              <a:t>‹#›</a:t>
            </a:fld>
            <a:endParaRPr lang="en-US"/>
          </a:p>
        </p:txBody>
      </p:sp>
    </p:spTree>
    <p:extLst>
      <p:ext uri="{BB962C8B-B14F-4D97-AF65-F5344CB8AC3E}">
        <p14:creationId xmlns:p14="http://schemas.microsoft.com/office/powerpoint/2010/main" val="692848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8B2506-E063-5745-B722-6A3AC6F2F5E7}" type="datetimeFigureOut">
              <a:rPr lang="en-US" smtClean="0"/>
              <a:pPr/>
              <a:t>6/15/2020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8A0D51-5EF3-CF40-AD07-4CA309451852}" type="slidenum">
              <a:rPr lang="en-US" smtClean="0"/>
              <a:pPr/>
              <a:t>‹#›</a:t>
            </a:fld>
            <a:endParaRPr lang="en-US"/>
          </a:p>
        </p:txBody>
      </p:sp>
    </p:spTree>
    <p:extLst>
      <p:ext uri="{BB962C8B-B14F-4D97-AF65-F5344CB8AC3E}">
        <p14:creationId xmlns:p14="http://schemas.microsoft.com/office/powerpoint/2010/main" val="373528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8B2506-E063-5745-B722-6A3AC6F2F5E7}" type="datetimeFigureOut">
              <a:rPr lang="en-US" smtClean="0"/>
              <a:pPr/>
              <a:t>6/15/2020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8A0D51-5EF3-CF40-AD07-4CA309451852}" type="slidenum">
              <a:rPr lang="en-US" smtClean="0"/>
              <a:pPr/>
              <a:t>‹#›</a:t>
            </a:fld>
            <a:endParaRPr lang="en-US"/>
          </a:p>
        </p:txBody>
      </p:sp>
    </p:spTree>
    <p:extLst>
      <p:ext uri="{BB962C8B-B14F-4D97-AF65-F5344CB8AC3E}">
        <p14:creationId xmlns:p14="http://schemas.microsoft.com/office/powerpoint/2010/main" val="2669423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8B2506-E063-5745-B722-6A3AC6F2F5E7}" type="datetimeFigureOut">
              <a:rPr lang="en-US" smtClean="0"/>
              <a:pPr/>
              <a:t>6/15/2020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8A0D51-5EF3-CF40-AD07-4CA309451852}" type="slidenum">
              <a:rPr lang="en-US" smtClean="0"/>
              <a:pPr/>
              <a:t>‹#›</a:t>
            </a:fld>
            <a:endParaRPr lang="en-US"/>
          </a:p>
        </p:txBody>
      </p:sp>
    </p:spTree>
    <p:extLst>
      <p:ext uri="{BB962C8B-B14F-4D97-AF65-F5344CB8AC3E}">
        <p14:creationId xmlns:p14="http://schemas.microsoft.com/office/powerpoint/2010/main" val="1573615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8B2506-E063-5745-B722-6A3AC6F2F5E7}" type="datetimeFigureOut">
              <a:rPr lang="en-US" smtClean="0"/>
              <a:pPr/>
              <a:t>6/15/2020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8A0D51-5EF3-CF40-AD07-4CA309451852}" type="slidenum">
              <a:rPr lang="en-US" smtClean="0"/>
              <a:pPr/>
              <a:t>‹#›</a:t>
            </a:fld>
            <a:endParaRPr lang="en-US"/>
          </a:p>
        </p:txBody>
      </p:sp>
    </p:spTree>
    <p:extLst>
      <p:ext uri="{BB962C8B-B14F-4D97-AF65-F5344CB8AC3E}">
        <p14:creationId xmlns:p14="http://schemas.microsoft.com/office/powerpoint/2010/main" val="623104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8B2506-E063-5745-B722-6A3AC6F2F5E7}" type="datetimeFigureOut">
              <a:rPr lang="en-US" smtClean="0"/>
              <a:pPr/>
              <a:t>6/15/2020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8A0D51-5EF3-CF40-AD07-4CA309451852}" type="slidenum">
              <a:rPr lang="en-US" smtClean="0"/>
              <a:pPr/>
              <a:t>‹#›</a:t>
            </a:fld>
            <a:endParaRPr lang="en-US"/>
          </a:p>
        </p:txBody>
      </p:sp>
    </p:spTree>
    <p:extLst>
      <p:ext uri="{BB962C8B-B14F-4D97-AF65-F5344CB8AC3E}">
        <p14:creationId xmlns:p14="http://schemas.microsoft.com/office/powerpoint/2010/main" val="2848272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E18B2506-E063-5745-B722-6A3AC6F2F5E7}" type="datetimeFigureOut">
              <a:rPr lang="en-US" smtClean="0"/>
              <a:pPr/>
              <a:t>6/15/2020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228A0D51-5EF3-CF40-AD07-4CA30945185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524000"/>
            <a:ext cx="7772400" cy="1470025"/>
          </a:xfrm>
        </p:spPr>
        <p:txBody>
          <a:bodyPr>
            <a:normAutofit/>
          </a:bodyPr>
          <a:lstStyle/>
          <a:p>
            <a:pPr marL="484188" eaLnBrk="1" hangingPunct="1"/>
            <a:r>
              <a:rPr lang="en-US" sz="6600" b="1" dirty="0" err="1" smtClean="0">
                <a:solidFill>
                  <a:srgbClr val="262626"/>
                </a:solidFill>
                <a:latin typeface="Calibri"/>
                <a:cs typeface="Calibri"/>
              </a:rPr>
              <a:t>Aplastic</a:t>
            </a:r>
            <a:r>
              <a:rPr lang="en-US" sz="6600" b="1" dirty="0" smtClean="0">
                <a:solidFill>
                  <a:srgbClr val="262626"/>
                </a:solidFill>
                <a:latin typeface="Calibri"/>
                <a:cs typeface="Calibri"/>
              </a:rPr>
              <a:t> Anemia</a:t>
            </a:r>
            <a:endParaRPr lang="en-US" sz="6600" b="1" dirty="0">
              <a:solidFill>
                <a:srgbClr val="262626"/>
              </a:solidFill>
              <a:latin typeface="Calibri"/>
              <a:cs typeface="Calibri"/>
            </a:endParaRPr>
          </a:p>
        </p:txBody>
      </p:sp>
      <p:sp>
        <p:nvSpPr>
          <p:cNvPr id="2" name="Прямоугольник 1"/>
          <p:cNvSpPr/>
          <p:nvPr/>
        </p:nvSpPr>
        <p:spPr>
          <a:xfrm>
            <a:off x="2183641" y="4135272"/>
            <a:ext cx="5308979" cy="646331"/>
          </a:xfrm>
          <a:prstGeom prst="rect">
            <a:avLst/>
          </a:prstGeom>
        </p:spPr>
        <p:txBody>
          <a:bodyPr wrap="square">
            <a:spAutoFit/>
          </a:bodyPr>
          <a:lstStyle/>
          <a:p>
            <a:pPr algn="ctr">
              <a:defRPr/>
            </a:pPr>
            <a:r>
              <a:rPr lang="en-US" dirty="0">
                <a:solidFill>
                  <a:schemeClr val="accent2">
                    <a:lumMod val="10000"/>
                  </a:schemeClr>
                </a:solidFill>
              </a:rPr>
              <a:t>Professor of the Department internal diseases </a:t>
            </a:r>
            <a:endParaRPr lang="ru-RU" dirty="0">
              <a:solidFill>
                <a:schemeClr val="accent2">
                  <a:lumMod val="10000"/>
                </a:schemeClr>
              </a:solidFill>
            </a:endParaRPr>
          </a:p>
          <a:p>
            <a:pPr algn="ctr">
              <a:defRPr/>
            </a:pPr>
            <a:r>
              <a:rPr lang="en-US" dirty="0" err="1">
                <a:solidFill>
                  <a:schemeClr val="accent2">
                    <a:lumMod val="10000"/>
                  </a:schemeClr>
                </a:solidFill>
              </a:rPr>
              <a:t>Liskova</a:t>
            </a:r>
            <a:r>
              <a:rPr lang="en-US" dirty="0">
                <a:solidFill>
                  <a:schemeClr val="accent2">
                    <a:lumMod val="10000"/>
                  </a:schemeClr>
                </a:solidFill>
              </a:rPr>
              <a:t> </a:t>
            </a:r>
            <a:r>
              <a:rPr lang="en-US" dirty="0" err="1">
                <a:solidFill>
                  <a:schemeClr val="accent2">
                    <a:lumMod val="10000"/>
                  </a:schemeClr>
                </a:solidFill>
              </a:rPr>
              <a:t>Yu.V</a:t>
            </a:r>
            <a:r>
              <a:rPr lang="en-US" dirty="0">
                <a:solidFill>
                  <a:schemeClr val="accent2">
                    <a:lumMod val="10000"/>
                  </a:schemeClr>
                </a:solidFill>
              </a:rPr>
              <a:t>.</a:t>
            </a:r>
            <a:endParaRPr lang="en-US" dirty="0">
              <a:solidFill>
                <a:schemeClr val="accent2">
                  <a:lumMod val="1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tr-TR" dirty="0" smtClean="0">
                <a:solidFill>
                  <a:srgbClr val="FF0000"/>
                </a:solidFill>
                <a:effectLst>
                  <a:outerShdw blurRad="38100" dist="38100" dir="2700000" algn="tl">
                    <a:srgbClr val="000000">
                      <a:alpha val="43137"/>
                    </a:srgbClr>
                  </a:outerShdw>
                </a:effectLst>
              </a:rPr>
              <a:t>Aplastic Anemia (AA)</a:t>
            </a:r>
          </a:p>
        </p:txBody>
      </p:sp>
      <p:sp>
        <p:nvSpPr>
          <p:cNvPr id="13315" name="Rectangle 3"/>
          <p:cNvSpPr>
            <a:spLocks noGrp="1" noChangeArrowheads="1"/>
          </p:cNvSpPr>
          <p:nvPr>
            <p:ph type="body" idx="1"/>
          </p:nvPr>
        </p:nvSpPr>
        <p:spPr/>
        <p:txBody>
          <a:bodyPr/>
          <a:lstStyle/>
          <a:p>
            <a:r>
              <a:rPr lang="tr-TR" dirty="0" smtClean="0"/>
              <a:t>The term AA is  first used by Ehrlich in 1888 </a:t>
            </a:r>
          </a:p>
          <a:p>
            <a:r>
              <a:rPr lang="tr-TR" dirty="0" smtClean="0"/>
              <a:t>Describes a disorder of unknown etiology characterized by</a:t>
            </a:r>
          </a:p>
          <a:p>
            <a:pPr lvl="1"/>
            <a:r>
              <a:rPr lang="tr-TR" dirty="0" smtClean="0"/>
              <a:t> pancytopenia with </a:t>
            </a:r>
          </a:p>
          <a:p>
            <a:pPr lvl="1"/>
            <a:r>
              <a:rPr lang="tr-TR" dirty="0" smtClean="0"/>
              <a:t> hypo or acellular bone marrow.</a:t>
            </a:r>
          </a:p>
          <a:p>
            <a:r>
              <a:rPr lang="tr-TR" dirty="0" smtClean="0"/>
              <a:t>It is one of the stem cell disorders.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r>
              <a:rPr lang="tr-TR" b="1" dirty="0" smtClean="0">
                <a:solidFill>
                  <a:srgbClr val="FF0000"/>
                </a:solidFill>
              </a:rPr>
              <a:t>Classification of AA</a:t>
            </a:r>
          </a:p>
        </p:txBody>
      </p:sp>
      <p:sp>
        <p:nvSpPr>
          <p:cNvPr id="14339" name="Rectangle 3"/>
          <p:cNvSpPr>
            <a:spLocks noGrp="1" noChangeArrowheads="1"/>
          </p:cNvSpPr>
          <p:nvPr>
            <p:ph type="body" sz="half" idx="1"/>
          </p:nvPr>
        </p:nvSpPr>
        <p:spPr>
          <a:xfrm>
            <a:off x="179388" y="1773238"/>
            <a:ext cx="4897437" cy="4114800"/>
          </a:xfrm>
        </p:spPr>
        <p:txBody>
          <a:bodyPr/>
          <a:lstStyle/>
          <a:p>
            <a:pPr>
              <a:lnSpc>
                <a:spcPct val="90000"/>
              </a:lnSpc>
              <a:buFontTx/>
              <a:buNone/>
            </a:pPr>
            <a:endParaRPr lang="tr-TR" sz="2000" dirty="0" smtClean="0"/>
          </a:p>
          <a:p>
            <a:pPr lvl="1">
              <a:lnSpc>
                <a:spcPct val="90000"/>
              </a:lnSpc>
            </a:pPr>
            <a:r>
              <a:rPr lang="tr-TR" dirty="0" smtClean="0">
                <a:solidFill>
                  <a:schemeClr val="tx2"/>
                </a:solidFill>
              </a:rPr>
              <a:t>Fanconi’s anemia:</a:t>
            </a:r>
            <a:r>
              <a:rPr lang="tr-TR" dirty="0" smtClean="0"/>
              <a:t> </a:t>
            </a:r>
          </a:p>
          <a:p>
            <a:pPr lvl="2">
              <a:lnSpc>
                <a:spcPct val="90000"/>
              </a:lnSpc>
            </a:pPr>
            <a:r>
              <a:rPr lang="tr-TR" dirty="0" smtClean="0"/>
              <a:t>Autosomal. recessive inheritance</a:t>
            </a:r>
          </a:p>
          <a:p>
            <a:pPr lvl="2">
              <a:lnSpc>
                <a:spcPct val="90000"/>
              </a:lnSpc>
            </a:pPr>
            <a:r>
              <a:rPr lang="tr-TR" dirty="0" smtClean="0"/>
              <a:t>Skeletal and renal defects</a:t>
            </a:r>
          </a:p>
          <a:p>
            <a:pPr lvl="2">
              <a:lnSpc>
                <a:spcPct val="90000"/>
              </a:lnSpc>
            </a:pPr>
            <a:r>
              <a:rPr lang="tr-TR" dirty="0" smtClean="0"/>
              <a:t>Hyperpigmentation</a:t>
            </a:r>
          </a:p>
          <a:p>
            <a:pPr lvl="2">
              <a:lnSpc>
                <a:spcPct val="90000"/>
              </a:lnSpc>
            </a:pPr>
            <a:r>
              <a:rPr lang="tr-TR" dirty="0" smtClean="0"/>
              <a:t>Small stature</a:t>
            </a:r>
          </a:p>
          <a:p>
            <a:pPr lvl="2">
              <a:lnSpc>
                <a:spcPct val="90000"/>
              </a:lnSpc>
            </a:pPr>
            <a:r>
              <a:rPr lang="tr-TR" dirty="0" smtClean="0"/>
              <a:t>Hypogonadism</a:t>
            </a:r>
          </a:p>
          <a:p>
            <a:pPr lvl="2">
              <a:lnSpc>
                <a:spcPct val="90000"/>
              </a:lnSpc>
            </a:pPr>
            <a:r>
              <a:rPr lang="tr-TR" dirty="0" smtClean="0"/>
              <a:t>Chromosomal changes</a:t>
            </a:r>
          </a:p>
          <a:p>
            <a:pPr lvl="1">
              <a:lnSpc>
                <a:spcPct val="90000"/>
              </a:lnSpc>
            </a:pPr>
            <a:r>
              <a:rPr lang="tr-TR" dirty="0" smtClean="0">
                <a:solidFill>
                  <a:schemeClr val="tx2"/>
                </a:solidFill>
              </a:rPr>
              <a:t>Familial AA</a:t>
            </a:r>
            <a:r>
              <a:rPr lang="tr-TR" dirty="0" smtClean="0"/>
              <a:t> (non-Fanconi)</a:t>
            </a:r>
          </a:p>
          <a:p>
            <a:pPr lvl="2">
              <a:lnSpc>
                <a:spcPct val="90000"/>
              </a:lnSpc>
            </a:pPr>
            <a:r>
              <a:rPr lang="tr-TR" dirty="0" smtClean="0"/>
              <a:t>Familial but without features of Fanconi’s anemia</a:t>
            </a:r>
          </a:p>
          <a:p>
            <a:pPr lvl="1">
              <a:lnSpc>
                <a:spcPct val="90000"/>
              </a:lnSpc>
            </a:pPr>
            <a:endParaRPr lang="tr-TR" b="1" dirty="0" smtClean="0"/>
          </a:p>
        </p:txBody>
      </p:sp>
      <p:sp>
        <p:nvSpPr>
          <p:cNvPr id="14340" name="Rectangle 4"/>
          <p:cNvSpPr>
            <a:spLocks noGrp="1" noChangeArrowheads="1"/>
          </p:cNvSpPr>
          <p:nvPr>
            <p:ph type="body" sz="half" idx="2"/>
          </p:nvPr>
        </p:nvSpPr>
        <p:spPr>
          <a:xfrm>
            <a:off x="4643438" y="1557338"/>
            <a:ext cx="3810000" cy="4114800"/>
          </a:xfrm>
        </p:spPr>
        <p:txBody>
          <a:bodyPr>
            <a:normAutofit lnSpcReduction="10000"/>
          </a:bodyPr>
          <a:lstStyle/>
          <a:p>
            <a:pPr>
              <a:buFontTx/>
              <a:buNone/>
            </a:pPr>
            <a:endParaRPr lang="tr-TR" b="1" dirty="0" smtClean="0"/>
          </a:p>
          <a:p>
            <a:pPr lvl="1"/>
            <a:r>
              <a:rPr lang="tr-TR" dirty="0" smtClean="0">
                <a:solidFill>
                  <a:schemeClr val="tx2"/>
                </a:solidFill>
              </a:rPr>
              <a:t> Dyskeratosis congenita</a:t>
            </a:r>
          </a:p>
          <a:p>
            <a:pPr lvl="2"/>
            <a:r>
              <a:rPr lang="tr-TR" dirty="0" smtClean="0"/>
              <a:t>Skin, nail and hair abnormalities</a:t>
            </a:r>
          </a:p>
          <a:p>
            <a:pPr lvl="2"/>
            <a:r>
              <a:rPr lang="tr-TR" dirty="0" smtClean="0"/>
              <a:t>Telangiectasia</a:t>
            </a:r>
          </a:p>
          <a:p>
            <a:pPr lvl="2"/>
            <a:r>
              <a:rPr lang="tr-TR" dirty="0" smtClean="0"/>
              <a:t>Alopecia</a:t>
            </a:r>
          </a:p>
          <a:p>
            <a:pPr lvl="2"/>
            <a:r>
              <a:rPr lang="tr-TR" dirty="0" smtClean="0"/>
              <a:t>Abnormal sweating</a:t>
            </a:r>
          </a:p>
          <a:p>
            <a:pPr lvl="2"/>
            <a:r>
              <a:rPr lang="tr-TR" dirty="0" smtClean="0"/>
              <a:t>Mental retardation</a:t>
            </a:r>
          </a:p>
          <a:p>
            <a:pPr lvl="2"/>
            <a:r>
              <a:rPr lang="tr-TR" dirty="0" smtClean="0"/>
              <a:t>Growth failure and hypogonadism</a:t>
            </a:r>
          </a:p>
          <a:p>
            <a:pPr lvl="1"/>
            <a:r>
              <a:rPr lang="tr-TR" sz="2000" dirty="0" smtClean="0">
                <a:solidFill>
                  <a:schemeClr val="tx2"/>
                </a:solidFill>
              </a:rPr>
              <a:t>Shwachman–Diamond syndrome</a:t>
            </a:r>
          </a:p>
          <a:p>
            <a:pPr lvl="1"/>
            <a:endParaRPr lang="tr-TR" sz="2000" dirty="0" smtClean="0">
              <a:solidFill>
                <a:schemeClr val="tx2"/>
              </a:solidFill>
            </a:endParaRPr>
          </a:p>
        </p:txBody>
      </p:sp>
      <p:sp>
        <p:nvSpPr>
          <p:cNvPr id="14341" name="Text Box 5"/>
          <p:cNvSpPr txBox="1">
            <a:spLocks noChangeArrowheads="1"/>
          </p:cNvSpPr>
          <p:nvPr/>
        </p:nvSpPr>
        <p:spPr bwMode="auto">
          <a:xfrm>
            <a:off x="539750" y="1557338"/>
            <a:ext cx="3744913" cy="895630"/>
          </a:xfrm>
          <a:prstGeom prst="rect">
            <a:avLst/>
          </a:prstGeom>
          <a:noFill/>
          <a:ln w="9525">
            <a:noFill/>
            <a:miter lim="800000"/>
            <a:headEnd/>
            <a:tailEnd/>
          </a:ln>
        </p:spPr>
        <p:txBody>
          <a:bodyPr wrap="square">
            <a:spAutoFit/>
          </a:bodyPr>
          <a:lstStyle/>
          <a:p>
            <a:pPr>
              <a:lnSpc>
                <a:spcPct val="90000"/>
              </a:lnSpc>
              <a:spcBef>
                <a:spcPct val="20000"/>
              </a:spcBef>
            </a:pPr>
            <a:r>
              <a:rPr lang="tr-TR" sz="2800" b="1" dirty="0">
                <a:solidFill>
                  <a:srgbClr val="FFCC00"/>
                </a:solidFill>
                <a:effectLst>
                  <a:outerShdw blurRad="38100" dist="38100" dir="2700000" algn="tl">
                    <a:srgbClr val="000000">
                      <a:alpha val="43137"/>
                    </a:srgbClr>
                  </a:outerShdw>
                </a:effectLst>
              </a:rPr>
              <a:t>I-Inherited AA</a:t>
            </a:r>
          </a:p>
          <a:p>
            <a:pPr>
              <a:spcBef>
                <a:spcPct val="50000"/>
              </a:spcBef>
            </a:pPr>
            <a:endParaRPr lang="tr-TR" dirty="0">
              <a:solidFill>
                <a:srgbClr val="FF7C80"/>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tr-TR" b="1" dirty="0" smtClean="0"/>
              <a:t>Somatic abnormalities in Fanconi’s anemia</a:t>
            </a:r>
          </a:p>
        </p:txBody>
      </p:sp>
      <p:sp>
        <p:nvSpPr>
          <p:cNvPr id="15363" name="Rectangle 3"/>
          <p:cNvSpPr>
            <a:spLocks noGrp="1" noChangeArrowheads="1"/>
          </p:cNvSpPr>
          <p:nvPr>
            <p:ph type="body" idx="1"/>
          </p:nvPr>
        </p:nvSpPr>
        <p:spPr>
          <a:xfrm>
            <a:off x="745588" y="1730326"/>
            <a:ext cx="8201464" cy="5697416"/>
          </a:xfrm>
        </p:spPr>
        <p:txBody>
          <a:bodyPr>
            <a:normAutofit/>
          </a:bodyPr>
          <a:lstStyle/>
          <a:p>
            <a:pPr>
              <a:lnSpc>
                <a:spcPct val="80000"/>
              </a:lnSpc>
              <a:buFontTx/>
              <a:buNone/>
            </a:pPr>
            <a:r>
              <a:rPr lang="tr-TR" sz="2000" b="1" i="1" u="sng" dirty="0" smtClean="0">
                <a:solidFill>
                  <a:srgbClr val="FF0000"/>
                </a:solidFill>
              </a:rPr>
              <a:t>Abnormality </a:t>
            </a:r>
            <a:r>
              <a:rPr lang="tr-TR" sz="2000" b="1" i="1" dirty="0" smtClean="0">
                <a:solidFill>
                  <a:srgbClr val="FF0000"/>
                </a:solidFill>
              </a:rPr>
              <a:t>		</a:t>
            </a:r>
            <a:r>
              <a:rPr lang="tr-TR" sz="2000" i="1" dirty="0" smtClean="0">
                <a:solidFill>
                  <a:srgbClr val="FFFF00"/>
                </a:solidFill>
              </a:rPr>
              <a:t>		</a:t>
            </a:r>
            <a:r>
              <a:rPr lang="tr-TR" sz="2000" b="1" i="1" dirty="0" smtClean="0">
                <a:solidFill>
                  <a:srgbClr val="FF0000"/>
                </a:solidFill>
              </a:rPr>
              <a:t>               </a:t>
            </a:r>
            <a:r>
              <a:rPr lang="en-US" sz="2000" b="1" i="1" dirty="0" smtClean="0">
                <a:solidFill>
                  <a:srgbClr val="FF0000"/>
                </a:solidFill>
              </a:rPr>
              <a:t>                             </a:t>
            </a:r>
            <a:r>
              <a:rPr lang="tr-TR" sz="2000" b="1" i="1" dirty="0" smtClean="0">
                <a:solidFill>
                  <a:srgbClr val="FF0000"/>
                </a:solidFill>
              </a:rPr>
              <a:t> </a:t>
            </a:r>
            <a:r>
              <a:rPr lang="en-US" sz="2000" b="1" i="1" dirty="0" smtClean="0">
                <a:solidFill>
                  <a:srgbClr val="FF0000"/>
                </a:solidFill>
              </a:rPr>
              <a:t>           </a:t>
            </a:r>
            <a:r>
              <a:rPr lang="tr-TR" sz="2000" b="1" i="1" u="sng" dirty="0" smtClean="0">
                <a:solidFill>
                  <a:srgbClr val="FF0000"/>
                </a:solidFill>
              </a:rPr>
              <a:t> % of patients</a:t>
            </a:r>
          </a:p>
          <a:p>
            <a:pPr>
              <a:lnSpc>
                <a:spcPct val="80000"/>
              </a:lnSpc>
              <a:buFontTx/>
              <a:buNone/>
            </a:pPr>
            <a:r>
              <a:rPr lang="tr-TR" sz="2000" dirty="0" smtClean="0"/>
              <a:t>Skeletal (radial , hip, vertebral, scoliosis, rib) 		        </a:t>
            </a:r>
            <a:r>
              <a:rPr lang="en-US" sz="2000" dirty="0" smtClean="0"/>
              <a:t>                      </a:t>
            </a:r>
            <a:r>
              <a:rPr lang="tr-TR" sz="2000" dirty="0" smtClean="0"/>
              <a:t>71</a:t>
            </a:r>
          </a:p>
          <a:p>
            <a:pPr>
              <a:lnSpc>
                <a:spcPct val="80000"/>
              </a:lnSpc>
              <a:buFontTx/>
              <a:buNone/>
            </a:pPr>
            <a:r>
              <a:rPr lang="tr-TR" sz="2000" dirty="0" smtClean="0"/>
              <a:t>Skin pigmentation (café-au-lait, hyper- and hypopigmentation)    </a:t>
            </a:r>
            <a:r>
              <a:rPr lang="en-US" sz="2000" dirty="0" smtClean="0"/>
              <a:t>           </a:t>
            </a:r>
            <a:r>
              <a:rPr lang="tr-TR" sz="2000" dirty="0" smtClean="0"/>
              <a:t> 64</a:t>
            </a:r>
          </a:p>
          <a:p>
            <a:pPr>
              <a:lnSpc>
                <a:spcPct val="80000"/>
              </a:lnSpc>
              <a:buFontTx/>
              <a:buNone/>
            </a:pPr>
            <a:r>
              <a:rPr lang="tr-TR" sz="2000" dirty="0" smtClean="0"/>
              <a:t>Short stature                                                                              </a:t>
            </a:r>
            <a:r>
              <a:rPr lang="en-US" sz="2000" dirty="0" smtClean="0"/>
              <a:t>                        </a:t>
            </a:r>
            <a:r>
              <a:rPr lang="tr-TR" sz="2000" dirty="0" smtClean="0"/>
              <a:t>  63</a:t>
            </a:r>
          </a:p>
          <a:p>
            <a:pPr>
              <a:lnSpc>
                <a:spcPct val="80000"/>
              </a:lnSpc>
              <a:buFontTx/>
              <a:buNone/>
            </a:pPr>
            <a:r>
              <a:rPr lang="tr-TR" sz="2000" dirty="0" smtClean="0"/>
              <a:t>Eyes (microphthalmia)                                                                  </a:t>
            </a:r>
            <a:r>
              <a:rPr lang="en-US" sz="2000" dirty="0" smtClean="0"/>
              <a:t>                    </a:t>
            </a:r>
            <a:r>
              <a:rPr lang="tr-TR" sz="2000" dirty="0" smtClean="0"/>
              <a:t> 38</a:t>
            </a:r>
          </a:p>
          <a:p>
            <a:pPr>
              <a:lnSpc>
                <a:spcPct val="80000"/>
              </a:lnSpc>
              <a:buFontTx/>
              <a:buNone/>
            </a:pPr>
            <a:r>
              <a:rPr lang="tr-TR" sz="2000" dirty="0" smtClean="0"/>
              <a:t>Renal and urinary tract                                                                </a:t>
            </a:r>
            <a:r>
              <a:rPr lang="en-US" sz="2000" dirty="0" smtClean="0"/>
              <a:t>                      </a:t>
            </a:r>
            <a:r>
              <a:rPr lang="tr-TR" sz="2000" dirty="0" smtClean="0"/>
              <a:t>34</a:t>
            </a:r>
          </a:p>
          <a:p>
            <a:pPr>
              <a:lnSpc>
                <a:spcPct val="80000"/>
              </a:lnSpc>
              <a:buFontTx/>
              <a:buNone/>
            </a:pPr>
            <a:r>
              <a:rPr lang="tr-TR" sz="2000" dirty="0" smtClean="0"/>
              <a:t>Male genital                                                                                </a:t>
            </a:r>
            <a:r>
              <a:rPr lang="en-US" sz="2000" dirty="0" smtClean="0"/>
              <a:t>                         </a:t>
            </a:r>
            <a:r>
              <a:rPr lang="tr-TR" sz="2000" dirty="0" smtClean="0"/>
              <a:t>20</a:t>
            </a:r>
            <a:r>
              <a:rPr lang="en-US" sz="2000" dirty="0" smtClean="0"/>
              <a:t>      </a:t>
            </a:r>
            <a:endParaRPr lang="tr-TR" sz="2000" dirty="0" smtClean="0"/>
          </a:p>
          <a:p>
            <a:pPr>
              <a:lnSpc>
                <a:spcPct val="80000"/>
              </a:lnSpc>
              <a:buFontTx/>
              <a:buNone/>
            </a:pPr>
            <a:r>
              <a:rPr lang="tr-TR" sz="2000" dirty="0" smtClean="0"/>
              <a:t>Mental retardation                                                                       </a:t>
            </a:r>
            <a:r>
              <a:rPr lang="en-US" sz="2000" dirty="0" smtClean="0"/>
              <a:t>                     </a:t>
            </a:r>
            <a:r>
              <a:rPr lang="tr-TR" sz="2000" dirty="0" smtClean="0"/>
              <a:t> 16</a:t>
            </a:r>
          </a:p>
          <a:p>
            <a:pPr>
              <a:lnSpc>
                <a:spcPct val="80000"/>
              </a:lnSpc>
              <a:buFontTx/>
              <a:buNone/>
            </a:pPr>
            <a:r>
              <a:rPr lang="tr-TR" sz="2000" dirty="0" smtClean="0"/>
              <a:t>Gastrointestinal (e.g. anorectal, duodenal atresia)                        </a:t>
            </a:r>
            <a:r>
              <a:rPr lang="en-US" sz="2000" dirty="0" smtClean="0"/>
              <a:t>              </a:t>
            </a:r>
            <a:r>
              <a:rPr lang="tr-TR" sz="2000" dirty="0" smtClean="0"/>
              <a:t> 14</a:t>
            </a:r>
          </a:p>
          <a:p>
            <a:pPr>
              <a:lnSpc>
                <a:spcPct val="80000"/>
              </a:lnSpc>
              <a:buFontTx/>
              <a:buNone/>
            </a:pPr>
            <a:r>
              <a:rPr lang="tr-TR" sz="2000" dirty="0" smtClean="0"/>
              <a:t>Heart                                                                                             </a:t>
            </a:r>
            <a:r>
              <a:rPr lang="en-US" sz="2000" dirty="0" smtClean="0"/>
              <a:t>                        </a:t>
            </a:r>
            <a:r>
              <a:rPr lang="tr-TR" sz="2000" dirty="0" smtClean="0"/>
              <a:t>13</a:t>
            </a:r>
          </a:p>
          <a:p>
            <a:pPr>
              <a:lnSpc>
                <a:spcPct val="80000"/>
              </a:lnSpc>
              <a:buFontTx/>
              <a:buNone/>
            </a:pPr>
            <a:r>
              <a:rPr lang="tr-TR" sz="2000" dirty="0" smtClean="0"/>
              <a:t>Hearing                                                                                     </a:t>
            </a:r>
            <a:r>
              <a:rPr lang="en-US" sz="2000" dirty="0" smtClean="0"/>
              <a:t>                       </a:t>
            </a:r>
            <a:r>
              <a:rPr lang="tr-TR" sz="2000" dirty="0" smtClean="0"/>
              <a:t>     11</a:t>
            </a:r>
          </a:p>
          <a:p>
            <a:pPr>
              <a:lnSpc>
                <a:spcPct val="80000"/>
              </a:lnSpc>
              <a:buFontTx/>
              <a:buNone/>
            </a:pPr>
            <a:r>
              <a:rPr lang="tr-TR" sz="2000" dirty="0" smtClean="0"/>
              <a:t>Central nervous system (e.g. hydrocephalus)                               </a:t>
            </a:r>
            <a:r>
              <a:rPr lang="en-US" sz="2000" dirty="0" smtClean="0"/>
              <a:t>              </a:t>
            </a:r>
            <a:r>
              <a:rPr lang="tr-TR" sz="2000" dirty="0" smtClean="0"/>
              <a:t> </a:t>
            </a:r>
            <a:r>
              <a:rPr lang="en-US" sz="2000" dirty="0" smtClean="0"/>
              <a:t> </a:t>
            </a:r>
            <a:r>
              <a:rPr lang="tr-TR" sz="2000" dirty="0" smtClean="0"/>
              <a:t>   8</a:t>
            </a:r>
          </a:p>
          <a:p>
            <a:pPr>
              <a:lnSpc>
                <a:spcPct val="80000"/>
              </a:lnSpc>
              <a:buFontTx/>
              <a:buNone/>
            </a:pPr>
            <a:r>
              <a:rPr lang="tr-TR" sz="2000" dirty="0" smtClean="0"/>
              <a:t>No abnormalities                                                                           </a:t>
            </a:r>
            <a:r>
              <a:rPr lang="en-US" sz="2000" dirty="0" smtClean="0"/>
              <a:t>                     </a:t>
            </a:r>
            <a:r>
              <a:rPr lang="tr-TR" sz="2000" dirty="0" smtClean="0"/>
              <a:t>30</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4213" y="260350"/>
            <a:ext cx="7772400" cy="1143000"/>
          </a:xfrm>
        </p:spPr>
        <p:txBody>
          <a:bodyPr/>
          <a:lstStyle/>
          <a:p>
            <a:r>
              <a:rPr lang="tr-TR" b="1" dirty="0" smtClean="0"/>
              <a:t>Fanconi’s anemia</a:t>
            </a:r>
          </a:p>
        </p:txBody>
      </p:sp>
      <p:sp>
        <p:nvSpPr>
          <p:cNvPr id="16387" name="Text Box 4"/>
          <p:cNvSpPr>
            <a:spLocks noGrp="1" noChangeArrowheads="1"/>
          </p:cNvSpPr>
          <p:nvPr>
            <p:ph type="body" idx="1"/>
          </p:nvPr>
        </p:nvSpPr>
        <p:spPr>
          <a:xfrm>
            <a:off x="827088" y="2743200"/>
            <a:ext cx="7772400" cy="4114800"/>
          </a:xfrm>
          <a:noFill/>
        </p:spPr>
        <p:txBody>
          <a:bodyPr/>
          <a:lstStyle/>
          <a:p>
            <a:endParaRPr lang="tr-TR" dirty="0" smtClean="0">
              <a:solidFill>
                <a:schemeClr val="tx2"/>
              </a:solidFill>
            </a:endParaRPr>
          </a:p>
          <a:p>
            <a:endParaRPr lang="tr-TR" dirty="0" smtClean="0">
              <a:solidFill>
                <a:schemeClr val="tx2"/>
              </a:solidFill>
            </a:endParaRPr>
          </a:p>
        </p:txBody>
      </p:sp>
      <p:sp>
        <p:nvSpPr>
          <p:cNvPr id="16388" name="Text Box 8"/>
          <p:cNvSpPr txBox="1">
            <a:spLocks noChangeArrowheads="1"/>
          </p:cNvSpPr>
          <p:nvPr/>
        </p:nvSpPr>
        <p:spPr bwMode="auto">
          <a:xfrm>
            <a:off x="395288" y="1403349"/>
            <a:ext cx="8748712" cy="4785926"/>
          </a:xfrm>
          <a:prstGeom prst="rect">
            <a:avLst/>
          </a:prstGeom>
          <a:noFill/>
          <a:ln w="9525">
            <a:noFill/>
            <a:miter lim="800000"/>
            <a:headEnd/>
            <a:tailEnd/>
          </a:ln>
        </p:spPr>
        <p:txBody>
          <a:bodyPr wrap="square">
            <a:spAutoFit/>
          </a:bodyPr>
          <a:lstStyle/>
          <a:p>
            <a:pPr>
              <a:spcBef>
                <a:spcPct val="50000"/>
              </a:spcBef>
            </a:pPr>
            <a:r>
              <a:rPr lang="tr-TR" sz="2400" b="1" u="sng" dirty="0">
                <a:solidFill>
                  <a:srgbClr val="FF0000"/>
                </a:solidFill>
              </a:rPr>
              <a:t>Occurrence of Pancytopenia:   </a:t>
            </a:r>
            <a:r>
              <a:rPr lang="tr-TR" sz="2400" dirty="0"/>
              <a:t>Age 7(med) 90% up to age 40</a:t>
            </a:r>
          </a:p>
          <a:p>
            <a:pPr>
              <a:spcBef>
                <a:spcPct val="50000"/>
              </a:spcBef>
            </a:pPr>
            <a:r>
              <a:rPr lang="tr-TR" sz="2400" b="1" u="sng" dirty="0">
                <a:solidFill>
                  <a:srgbClr val="FF0000"/>
                </a:solidFill>
              </a:rPr>
              <a:t>Leukemia &amp; other malignancy</a:t>
            </a:r>
          </a:p>
          <a:p>
            <a:r>
              <a:rPr lang="tr-TR" sz="2400" dirty="0"/>
              <a:t>   hepatic </a:t>
            </a:r>
          </a:p>
          <a:p>
            <a:r>
              <a:rPr lang="tr-TR" sz="2400" dirty="0"/>
              <a:t>   squamous cell carcinomas of the </a:t>
            </a:r>
          </a:p>
          <a:p>
            <a:r>
              <a:rPr lang="tr-TR" sz="2400" dirty="0"/>
              <a:t>		vulva, oesophagus,head and neck </a:t>
            </a:r>
          </a:p>
          <a:p>
            <a:endParaRPr lang="tr-TR" sz="1800" dirty="0">
              <a:solidFill>
                <a:schemeClr val="tx2"/>
              </a:solidFill>
            </a:endParaRPr>
          </a:p>
          <a:p>
            <a:r>
              <a:rPr lang="tr-TR" sz="3600" dirty="0">
                <a:solidFill>
                  <a:schemeClr val="tx2"/>
                </a:solidFill>
              </a:rPr>
              <a:t>Important: </a:t>
            </a:r>
          </a:p>
          <a:p>
            <a:r>
              <a:rPr lang="tr-TR" sz="2800" dirty="0"/>
              <a:t>Chromosomal breakage and hypersensitivity to the clastogenic effect of DNA cross-linking agents</a:t>
            </a:r>
          </a:p>
          <a:p>
            <a:r>
              <a:rPr lang="tr-TR" sz="2800" dirty="0"/>
              <a:t>   </a:t>
            </a:r>
            <a:r>
              <a:rPr lang="tr-TR" sz="2800" b="1" dirty="0">
                <a:solidFill>
                  <a:srgbClr val="FF0000"/>
                </a:solidFill>
              </a:rPr>
              <a:t>diepoxybutane (DEB) and mitomycin C (MMC)</a:t>
            </a:r>
          </a:p>
          <a:p>
            <a:endParaRPr lang="tr-TR" sz="1400" dirty="0"/>
          </a:p>
          <a:p>
            <a:pPr>
              <a:spcBef>
                <a:spcPct val="50000"/>
              </a:spcBef>
            </a:pPr>
            <a:endParaRPr lang="tr-TR" sz="14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4572"/>
            <a:ext cx="8229600" cy="883066"/>
          </a:xfrm>
        </p:spPr>
        <p:txBody>
          <a:bodyPr>
            <a:normAutofit fontScale="90000"/>
          </a:bodyPr>
          <a:lstStyle/>
          <a:p>
            <a:r>
              <a:rPr lang="tr-TR" b="1" dirty="0" smtClean="0"/>
              <a:t>Abnormal skin pigmentation </a:t>
            </a:r>
            <a:r>
              <a:rPr lang="tr-TR" dirty="0" smtClean="0"/>
              <a:t/>
            </a:r>
            <a:br>
              <a:rPr lang="tr-TR" dirty="0" smtClean="0"/>
            </a:br>
            <a:endParaRPr lang="en-US" dirty="0"/>
          </a:p>
        </p:txBody>
      </p:sp>
      <p:pic>
        <p:nvPicPr>
          <p:cNvPr id="3" name="Picture 2"/>
          <p:cNvPicPr>
            <a:picLocks noChangeAspect="1"/>
          </p:cNvPicPr>
          <p:nvPr/>
        </p:nvPicPr>
        <p:blipFill>
          <a:blip r:embed="rId2"/>
          <a:stretch>
            <a:fillRect/>
          </a:stretch>
        </p:blipFill>
        <p:spPr>
          <a:xfrm>
            <a:off x="4753580" y="1181686"/>
            <a:ext cx="3569708" cy="2729019"/>
          </a:xfrm>
          <a:prstGeom prst="rect">
            <a:avLst/>
          </a:prstGeom>
        </p:spPr>
      </p:pic>
      <p:pic>
        <p:nvPicPr>
          <p:cNvPr id="5" name="Picture 4"/>
          <p:cNvPicPr>
            <a:picLocks noChangeAspect="1"/>
          </p:cNvPicPr>
          <p:nvPr/>
        </p:nvPicPr>
        <p:blipFill>
          <a:blip r:embed="rId3"/>
          <a:stretch>
            <a:fillRect/>
          </a:stretch>
        </p:blipFill>
        <p:spPr>
          <a:xfrm>
            <a:off x="4753580" y="4166168"/>
            <a:ext cx="3569709" cy="2512207"/>
          </a:xfrm>
          <a:prstGeom prst="rect">
            <a:avLst/>
          </a:prstGeom>
        </p:spPr>
      </p:pic>
      <p:pic>
        <p:nvPicPr>
          <p:cNvPr id="6" name="Picture 5"/>
          <p:cNvPicPr>
            <a:picLocks noChangeAspect="1"/>
          </p:cNvPicPr>
          <p:nvPr/>
        </p:nvPicPr>
        <p:blipFill>
          <a:blip r:embed="rId4"/>
          <a:stretch>
            <a:fillRect/>
          </a:stretch>
        </p:blipFill>
        <p:spPr>
          <a:xfrm>
            <a:off x="457200" y="1674938"/>
            <a:ext cx="3692769" cy="4346033"/>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9994"/>
            <a:ext cx="8229600" cy="801858"/>
          </a:xfrm>
        </p:spPr>
        <p:txBody>
          <a:bodyPr>
            <a:normAutofit fontScale="90000"/>
          </a:bodyPr>
          <a:lstStyle/>
          <a:p>
            <a:r>
              <a:rPr lang="en-US" dirty="0" smtClean="0"/>
              <a:t>Bone-thumb abnormalities seen with </a:t>
            </a:r>
            <a:r>
              <a:rPr lang="en-US" dirty="0" err="1" smtClean="0"/>
              <a:t>Fanconi’s</a:t>
            </a:r>
            <a:r>
              <a:rPr lang="en-US" dirty="0" smtClean="0"/>
              <a:t> anemia</a:t>
            </a:r>
            <a:br>
              <a:rPr lang="en-US" dirty="0" smtClean="0"/>
            </a:br>
            <a:endParaRPr lang="en-US" dirty="0"/>
          </a:p>
        </p:txBody>
      </p:sp>
      <p:pic>
        <p:nvPicPr>
          <p:cNvPr id="3" name="Picture 2"/>
          <p:cNvPicPr>
            <a:picLocks noChangeAspect="1"/>
          </p:cNvPicPr>
          <p:nvPr/>
        </p:nvPicPr>
        <p:blipFill>
          <a:blip r:embed="rId3"/>
          <a:stretch>
            <a:fillRect/>
          </a:stretch>
        </p:blipFill>
        <p:spPr>
          <a:xfrm>
            <a:off x="267286" y="2391507"/>
            <a:ext cx="4238398" cy="3390315"/>
          </a:xfrm>
          <a:prstGeom prst="rect">
            <a:avLst/>
          </a:prstGeom>
        </p:spPr>
      </p:pic>
      <p:pic>
        <p:nvPicPr>
          <p:cNvPr id="4" name="Picture 3"/>
          <p:cNvPicPr>
            <a:picLocks noChangeAspect="1"/>
          </p:cNvPicPr>
          <p:nvPr/>
        </p:nvPicPr>
        <p:blipFill>
          <a:blip r:embed="rId4"/>
          <a:stretch>
            <a:fillRect/>
          </a:stretch>
        </p:blipFill>
        <p:spPr>
          <a:xfrm>
            <a:off x="4740813" y="1896351"/>
            <a:ext cx="4135902" cy="2293764"/>
          </a:xfrm>
          <a:prstGeom prst="rect">
            <a:avLst/>
          </a:prstGeom>
        </p:spPr>
      </p:pic>
      <p:pic>
        <p:nvPicPr>
          <p:cNvPr id="5" name="Picture 4"/>
          <p:cNvPicPr>
            <a:picLocks noChangeAspect="1"/>
          </p:cNvPicPr>
          <p:nvPr/>
        </p:nvPicPr>
        <p:blipFill>
          <a:blip r:embed="rId5"/>
          <a:stretch>
            <a:fillRect/>
          </a:stretch>
        </p:blipFill>
        <p:spPr>
          <a:xfrm>
            <a:off x="4740813" y="4332352"/>
            <a:ext cx="4135901" cy="2364932"/>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effectLst/>
              </a:rPr>
              <a:t>Fanconi’s</a:t>
            </a:r>
            <a:r>
              <a:rPr lang="en-US" dirty="0" smtClean="0">
                <a:effectLst/>
              </a:rPr>
              <a:t> anemia</a:t>
            </a:r>
            <a:endParaRPr lang="en-US" dirty="0">
              <a:effectLst/>
            </a:endParaRPr>
          </a:p>
        </p:txBody>
      </p:sp>
      <p:pic>
        <p:nvPicPr>
          <p:cNvPr id="3" name="Picture 2"/>
          <p:cNvPicPr>
            <a:picLocks noChangeAspect="1"/>
          </p:cNvPicPr>
          <p:nvPr/>
        </p:nvPicPr>
        <p:blipFill>
          <a:blip r:embed="rId3"/>
          <a:stretch>
            <a:fillRect/>
          </a:stretch>
        </p:blipFill>
        <p:spPr>
          <a:xfrm>
            <a:off x="5021286" y="1862724"/>
            <a:ext cx="3665513" cy="4481804"/>
          </a:xfrm>
          <a:prstGeom prst="rect">
            <a:avLst/>
          </a:prstGeom>
        </p:spPr>
      </p:pic>
      <p:pic>
        <p:nvPicPr>
          <p:cNvPr id="4" name="Picture 3"/>
          <p:cNvPicPr>
            <a:picLocks noChangeAspect="1"/>
          </p:cNvPicPr>
          <p:nvPr/>
        </p:nvPicPr>
        <p:blipFill>
          <a:blip r:embed="rId4"/>
          <a:stretch>
            <a:fillRect/>
          </a:stretch>
        </p:blipFill>
        <p:spPr>
          <a:xfrm>
            <a:off x="872198" y="1862723"/>
            <a:ext cx="3287864" cy="4481805"/>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p:txBody>
          <a:bodyPr/>
          <a:lstStyle/>
          <a:p>
            <a:r>
              <a:rPr lang="tr-TR" b="1" dirty="0" smtClean="0"/>
              <a:t>Dyskeratosis congenita</a:t>
            </a:r>
          </a:p>
        </p:txBody>
      </p:sp>
      <p:sp>
        <p:nvSpPr>
          <p:cNvPr id="17411" name="Rectangle 3"/>
          <p:cNvSpPr>
            <a:spLocks noGrp="1" noChangeArrowheads="1"/>
          </p:cNvSpPr>
          <p:nvPr>
            <p:ph type="body" sz="half" idx="1"/>
          </p:nvPr>
        </p:nvSpPr>
        <p:spPr/>
        <p:txBody>
          <a:bodyPr/>
          <a:lstStyle/>
          <a:p>
            <a:pPr>
              <a:lnSpc>
                <a:spcPct val="80000"/>
              </a:lnSpc>
              <a:buFontTx/>
              <a:buNone/>
            </a:pPr>
            <a:r>
              <a:rPr lang="tr-TR" sz="2400" dirty="0" smtClean="0"/>
              <a:t>Abnormal skin pigmentation </a:t>
            </a:r>
          </a:p>
          <a:p>
            <a:pPr>
              <a:lnSpc>
                <a:spcPct val="80000"/>
              </a:lnSpc>
              <a:buFontTx/>
              <a:buNone/>
            </a:pPr>
            <a:r>
              <a:rPr lang="tr-TR" sz="2400" dirty="0" smtClean="0"/>
              <a:t>Nail dystrophy </a:t>
            </a:r>
          </a:p>
          <a:p>
            <a:pPr>
              <a:lnSpc>
                <a:spcPct val="80000"/>
              </a:lnSpc>
              <a:buFontTx/>
              <a:buNone/>
            </a:pPr>
            <a:r>
              <a:rPr lang="tr-TR" sz="2400" b="1" dirty="0" smtClean="0">
                <a:solidFill>
                  <a:srgbClr val="FF0000"/>
                </a:solidFill>
              </a:rPr>
              <a:t>Bone marrow failure </a:t>
            </a:r>
          </a:p>
          <a:p>
            <a:pPr>
              <a:lnSpc>
                <a:spcPct val="80000"/>
              </a:lnSpc>
              <a:buFontTx/>
              <a:buNone/>
            </a:pPr>
            <a:r>
              <a:rPr lang="tr-TR" sz="2400" dirty="0" smtClean="0"/>
              <a:t>Leucoplakia </a:t>
            </a:r>
          </a:p>
          <a:p>
            <a:pPr>
              <a:lnSpc>
                <a:spcPct val="80000"/>
              </a:lnSpc>
              <a:buFontTx/>
              <a:buNone/>
            </a:pPr>
            <a:r>
              <a:rPr lang="tr-TR" sz="2400" dirty="0" smtClean="0"/>
              <a:t>Learning difficulties</a:t>
            </a:r>
          </a:p>
          <a:p>
            <a:pPr>
              <a:lnSpc>
                <a:spcPct val="80000"/>
              </a:lnSpc>
              <a:buFontTx/>
              <a:buNone/>
            </a:pPr>
            <a:r>
              <a:rPr lang="tr-TR" sz="2400" dirty="0" smtClean="0"/>
              <a:t>Developmental delay</a:t>
            </a:r>
          </a:p>
          <a:p>
            <a:pPr>
              <a:lnSpc>
                <a:spcPct val="80000"/>
              </a:lnSpc>
              <a:buFontTx/>
              <a:buNone/>
            </a:pPr>
            <a:r>
              <a:rPr lang="tr-TR" sz="2400" dirty="0" smtClean="0"/>
              <a:t>Mental retardation</a:t>
            </a:r>
          </a:p>
          <a:p>
            <a:pPr>
              <a:lnSpc>
                <a:spcPct val="80000"/>
              </a:lnSpc>
              <a:buFontTx/>
              <a:buNone/>
            </a:pPr>
            <a:r>
              <a:rPr lang="tr-TR" sz="2400" dirty="0" smtClean="0"/>
              <a:t>Pulmonary disease</a:t>
            </a:r>
          </a:p>
          <a:p>
            <a:pPr>
              <a:lnSpc>
                <a:spcPct val="80000"/>
              </a:lnSpc>
              <a:buFontTx/>
              <a:buNone/>
            </a:pPr>
            <a:r>
              <a:rPr lang="tr-TR" sz="2400" dirty="0" smtClean="0"/>
              <a:t>Short stature</a:t>
            </a:r>
          </a:p>
          <a:p>
            <a:pPr>
              <a:lnSpc>
                <a:spcPct val="80000"/>
              </a:lnSpc>
              <a:buFontTx/>
              <a:buNone/>
            </a:pPr>
            <a:r>
              <a:rPr lang="tr-TR" sz="2400" dirty="0" smtClean="0"/>
              <a:t>Extensive dental caries/loss</a:t>
            </a:r>
          </a:p>
          <a:p>
            <a:pPr>
              <a:lnSpc>
                <a:spcPct val="80000"/>
              </a:lnSpc>
              <a:buFontTx/>
              <a:buNone/>
            </a:pPr>
            <a:r>
              <a:rPr lang="tr-TR" sz="2400" dirty="0" smtClean="0"/>
              <a:t>Oesophageal stricture</a:t>
            </a:r>
          </a:p>
          <a:p>
            <a:pPr>
              <a:lnSpc>
                <a:spcPct val="80000"/>
              </a:lnSpc>
              <a:buFontTx/>
              <a:buNone/>
            </a:pPr>
            <a:r>
              <a:rPr lang="tr-TR" sz="2400" dirty="0" smtClean="0"/>
              <a:t>Premature hair loss </a:t>
            </a:r>
          </a:p>
          <a:p>
            <a:pPr>
              <a:lnSpc>
                <a:spcPct val="80000"/>
              </a:lnSpc>
              <a:buFontTx/>
              <a:buNone/>
            </a:pPr>
            <a:endParaRPr lang="tr-TR" sz="2000" dirty="0" smtClean="0"/>
          </a:p>
        </p:txBody>
      </p:sp>
      <p:sp>
        <p:nvSpPr>
          <p:cNvPr id="17412" name="Rectangle 5"/>
          <p:cNvSpPr>
            <a:spLocks noGrp="1" noChangeArrowheads="1"/>
          </p:cNvSpPr>
          <p:nvPr>
            <p:ph type="body" sz="half" idx="2"/>
          </p:nvPr>
        </p:nvSpPr>
        <p:spPr>
          <a:xfrm>
            <a:off x="4965894" y="1600200"/>
            <a:ext cx="3953023" cy="4525963"/>
          </a:xfrm>
        </p:spPr>
        <p:txBody>
          <a:bodyPr/>
          <a:lstStyle/>
          <a:p>
            <a:pPr>
              <a:lnSpc>
                <a:spcPct val="80000"/>
              </a:lnSpc>
              <a:buFontTx/>
              <a:buNone/>
            </a:pPr>
            <a:r>
              <a:rPr lang="tr-TR" sz="2400" dirty="0" smtClean="0"/>
              <a:t>Malignancy</a:t>
            </a:r>
          </a:p>
          <a:p>
            <a:pPr>
              <a:lnSpc>
                <a:spcPct val="80000"/>
              </a:lnSpc>
              <a:buFontTx/>
              <a:buNone/>
            </a:pPr>
            <a:r>
              <a:rPr lang="tr-TR" sz="2400" dirty="0" smtClean="0"/>
              <a:t>Intrauterine growth retardation </a:t>
            </a:r>
          </a:p>
          <a:p>
            <a:pPr>
              <a:lnSpc>
                <a:spcPct val="80000"/>
              </a:lnSpc>
              <a:buFontTx/>
              <a:buNone/>
            </a:pPr>
            <a:r>
              <a:rPr lang="tr-TR" sz="2400" dirty="0" smtClean="0"/>
              <a:t>Liver disease/peptic ulceration/enteropathy</a:t>
            </a:r>
          </a:p>
          <a:p>
            <a:pPr>
              <a:lnSpc>
                <a:spcPct val="80000"/>
              </a:lnSpc>
              <a:buFontTx/>
              <a:buNone/>
            </a:pPr>
            <a:r>
              <a:rPr lang="tr-TR" sz="2400" dirty="0" smtClean="0"/>
              <a:t>Ataxia/cerebellar hypoplasia</a:t>
            </a:r>
          </a:p>
          <a:p>
            <a:pPr>
              <a:lnSpc>
                <a:spcPct val="80000"/>
              </a:lnSpc>
              <a:buFontTx/>
              <a:buNone/>
            </a:pPr>
            <a:r>
              <a:rPr lang="tr-TR" sz="2400" dirty="0" smtClean="0"/>
              <a:t>Hypogonadism/undescended testes  </a:t>
            </a:r>
          </a:p>
          <a:p>
            <a:pPr>
              <a:lnSpc>
                <a:spcPct val="80000"/>
              </a:lnSpc>
              <a:buFontTx/>
              <a:buNone/>
            </a:pPr>
            <a:r>
              <a:rPr lang="tr-TR" sz="2400" dirty="0" smtClean="0"/>
              <a:t>Microcephaly</a:t>
            </a:r>
          </a:p>
          <a:p>
            <a:pPr>
              <a:lnSpc>
                <a:spcPct val="80000"/>
              </a:lnSpc>
              <a:buFontTx/>
              <a:buNone/>
            </a:pPr>
            <a:r>
              <a:rPr lang="tr-TR" sz="2400" dirty="0" smtClean="0"/>
              <a:t>Urethral stricture/phimosis </a:t>
            </a:r>
          </a:p>
          <a:p>
            <a:pPr>
              <a:lnSpc>
                <a:spcPct val="80000"/>
              </a:lnSpc>
              <a:buFontTx/>
              <a:buNone/>
            </a:pPr>
            <a:r>
              <a:rPr lang="tr-TR" sz="2400" dirty="0" smtClean="0"/>
              <a:t>Osteoporosis/aseptic necrosis/scoliosis</a:t>
            </a:r>
          </a:p>
          <a:p>
            <a:pPr>
              <a:lnSpc>
                <a:spcPct val="80000"/>
              </a:lnSpc>
              <a:buFontTx/>
              <a:buNone/>
            </a:pPr>
            <a:r>
              <a:rPr lang="tr-TR" sz="2400" dirty="0" smtClean="0"/>
              <a:t>Deafness</a:t>
            </a:r>
          </a:p>
          <a:p>
            <a:pPr>
              <a:lnSpc>
                <a:spcPct val="80000"/>
              </a:lnSpc>
            </a:pPr>
            <a:endParaRPr lang="tr-TR" sz="2000"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tr-TR" b="1" smtClean="0"/>
              <a:t>Dyskeratosis congenita</a:t>
            </a:r>
          </a:p>
        </p:txBody>
      </p:sp>
      <p:sp>
        <p:nvSpPr>
          <p:cNvPr id="20483" name="Rectangle 3"/>
          <p:cNvSpPr>
            <a:spLocks noGrp="1" noChangeArrowheads="1"/>
          </p:cNvSpPr>
          <p:nvPr>
            <p:ph type="body" sz="half" idx="1"/>
          </p:nvPr>
        </p:nvSpPr>
        <p:spPr/>
        <p:txBody>
          <a:bodyPr/>
          <a:lstStyle/>
          <a:p>
            <a:pPr>
              <a:lnSpc>
                <a:spcPct val="80000"/>
              </a:lnSpc>
              <a:buFontTx/>
              <a:buNone/>
            </a:pPr>
            <a:r>
              <a:rPr lang="tr-TR" sz="2000" dirty="0" smtClean="0"/>
              <a:t>Abnormal skin pigmentation </a:t>
            </a:r>
          </a:p>
          <a:p>
            <a:pPr>
              <a:lnSpc>
                <a:spcPct val="80000"/>
              </a:lnSpc>
              <a:buFontTx/>
              <a:buNone/>
            </a:pPr>
            <a:r>
              <a:rPr lang="tr-TR" sz="2000" dirty="0" smtClean="0"/>
              <a:t>Nail dystrophy </a:t>
            </a:r>
          </a:p>
          <a:p>
            <a:pPr>
              <a:lnSpc>
                <a:spcPct val="80000"/>
              </a:lnSpc>
              <a:buFontTx/>
              <a:buNone/>
            </a:pPr>
            <a:r>
              <a:rPr lang="tr-TR" b="1" dirty="0" smtClean="0">
                <a:solidFill>
                  <a:srgbClr val="FF0000"/>
                </a:solidFill>
              </a:rPr>
              <a:t>Bone marrow failure</a:t>
            </a:r>
            <a:r>
              <a:rPr lang="tr-TR" sz="2000" dirty="0" smtClean="0">
                <a:solidFill>
                  <a:srgbClr val="FF0000"/>
                </a:solidFill>
              </a:rPr>
              <a:t> </a:t>
            </a:r>
          </a:p>
          <a:p>
            <a:pPr>
              <a:lnSpc>
                <a:spcPct val="80000"/>
              </a:lnSpc>
              <a:buFontTx/>
              <a:buNone/>
            </a:pPr>
            <a:r>
              <a:rPr lang="tr-TR" sz="2400" dirty="0" smtClean="0">
                <a:solidFill>
                  <a:srgbClr val="FF0000"/>
                </a:solidFill>
              </a:rPr>
              <a:t>&gt; 80-90 % up to age 30</a:t>
            </a:r>
          </a:p>
          <a:p>
            <a:pPr>
              <a:lnSpc>
                <a:spcPct val="80000"/>
              </a:lnSpc>
              <a:buFontTx/>
              <a:buNone/>
            </a:pPr>
            <a:r>
              <a:rPr lang="tr-TR" sz="2000" dirty="0" smtClean="0"/>
              <a:t>Leucoplakia </a:t>
            </a:r>
          </a:p>
          <a:p>
            <a:pPr>
              <a:lnSpc>
                <a:spcPct val="80000"/>
              </a:lnSpc>
              <a:buFontTx/>
              <a:buNone/>
            </a:pPr>
            <a:r>
              <a:rPr lang="tr-TR" sz="2000" dirty="0" smtClean="0"/>
              <a:t>Learning difficulties</a:t>
            </a:r>
          </a:p>
          <a:p>
            <a:pPr>
              <a:lnSpc>
                <a:spcPct val="80000"/>
              </a:lnSpc>
              <a:buFontTx/>
              <a:buNone/>
            </a:pPr>
            <a:r>
              <a:rPr lang="tr-TR" sz="2000" dirty="0" smtClean="0"/>
              <a:t>Developmental delay</a:t>
            </a:r>
          </a:p>
          <a:p>
            <a:pPr>
              <a:lnSpc>
                <a:spcPct val="80000"/>
              </a:lnSpc>
              <a:buFontTx/>
              <a:buNone/>
            </a:pPr>
            <a:r>
              <a:rPr lang="tr-TR" sz="2000" dirty="0" smtClean="0"/>
              <a:t>mental retardation</a:t>
            </a:r>
          </a:p>
          <a:p>
            <a:pPr>
              <a:lnSpc>
                <a:spcPct val="80000"/>
              </a:lnSpc>
              <a:buFontTx/>
              <a:buNone/>
            </a:pPr>
            <a:r>
              <a:rPr lang="tr-TR" sz="2000" dirty="0" smtClean="0"/>
              <a:t>Pulmonary disease</a:t>
            </a:r>
          </a:p>
          <a:p>
            <a:pPr>
              <a:lnSpc>
                <a:spcPct val="80000"/>
              </a:lnSpc>
              <a:buFontTx/>
              <a:buNone/>
            </a:pPr>
            <a:r>
              <a:rPr lang="tr-TR" sz="2000" dirty="0" smtClean="0"/>
              <a:t>Short stature</a:t>
            </a:r>
          </a:p>
          <a:p>
            <a:pPr>
              <a:lnSpc>
                <a:spcPct val="80000"/>
              </a:lnSpc>
              <a:buFontTx/>
              <a:buNone/>
            </a:pPr>
            <a:r>
              <a:rPr lang="tr-TR" sz="2000" dirty="0" smtClean="0"/>
              <a:t>Extensive dental caries/loss</a:t>
            </a:r>
          </a:p>
          <a:p>
            <a:pPr>
              <a:lnSpc>
                <a:spcPct val="80000"/>
              </a:lnSpc>
              <a:buFontTx/>
              <a:buNone/>
            </a:pPr>
            <a:r>
              <a:rPr lang="tr-TR" sz="2000" dirty="0" smtClean="0"/>
              <a:t>Oesophageal stricture</a:t>
            </a:r>
          </a:p>
          <a:p>
            <a:pPr>
              <a:lnSpc>
                <a:spcPct val="80000"/>
              </a:lnSpc>
              <a:buFontTx/>
              <a:buNone/>
            </a:pPr>
            <a:r>
              <a:rPr lang="tr-TR" sz="2000" dirty="0" smtClean="0"/>
              <a:t>Premature hair loss </a:t>
            </a:r>
          </a:p>
          <a:p>
            <a:pPr>
              <a:lnSpc>
                <a:spcPct val="80000"/>
              </a:lnSpc>
              <a:buFontTx/>
              <a:buNone/>
            </a:pPr>
            <a:endParaRPr lang="tr-TR" sz="2000" dirty="0" smtClean="0"/>
          </a:p>
        </p:txBody>
      </p:sp>
      <p:sp>
        <p:nvSpPr>
          <p:cNvPr id="18436" name="Rectangle 4"/>
          <p:cNvSpPr>
            <a:spLocks noGrp="1" noChangeArrowheads="1"/>
          </p:cNvSpPr>
          <p:nvPr>
            <p:ph type="body" sz="half" idx="2"/>
          </p:nvPr>
        </p:nvSpPr>
        <p:spPr>
          <a:xfrm>
            <a:off x="4825217" y="1600200"/>
            <a:ext cx="4107767" cy="4525963"/>
          </a:xfrm>
        </p:spPr>
        <p:txBody>
          <a:bodyPr/>
          <a:lstStyle/>
          <a:p>
            <a:pPr>
              <a:lnSpc>
                <a:spcPct val="80000"/>
              </a:lnSpc>
              <a:buFontTx/>
              <a:buNone/>
            </a:pPr>
            <a:r>
              <a:rPr lang="tr-TR" sz="2000" dirty="0" smtClean="0"/>
              <a:t>Malignancy</a:t>
            </a:r>
          </a:p>
          <a:p>
            <a:pPr>
              <a:lnSpc>
                <a:spcPct val="80000"/>
              </a:lnSpc>
              <a:buFontTx/>
              <a:buNone/>
            </a:pPr>
            <a:r>
              <a:rPr lang="tr-TR" sz="2000" dirty="0" smtClean="0"/>
              <a:t>Intrauterine growth retardation </a:t>
            </a:r>
          </a:p>
          <a:p>
            <a:pPr>
              <a:lnSpc>
                <a:spcPct val="80000"/>
              </a:lnSpc>
              <a:buFontTx/>
              <a:buNone/>
            </a:pPr>
            <a:r>
              <a:rPr lang="tr-TR" sz="2000" dirty="0" smtClean="0"/>
              <a:t>Liver disease/peptic ulceration/enteropathy</a:t>
            </a:r>
          </a:p>
          <a:p>
            <a:pPr>
              <a:lnSpc>
                <a:spcPct val="80000"/>
              </a:lnSpc>
              <a:buFontTx/>
              <a:buNone/>
            </a:pPr>
            <a:r>
              <a:rPr lang="tr-TR" sz="2000" dirty="0" smtClean="0"/>
              <a:t>Ataxia/cerebellar hypoplasia</a:t>
            </a:r>
          </a:p>
          <a:p>
            <a:pPr>
              <a:lnSpc>
                <a:spcPct val="80000"/>
              </a:lnSpc>
              <a:buFontTx/>
              <a:buNone/>
            </a:pPr>
            <a:r>
              <a:rPr lang="tr-TR" sz="2000" dirty="0" smtClean="0"/>
              <a:t>Hypogonadism/undescended testes  </a:t>
            </a:r>
          </a:p>
          <a:p>
            <a:pPr>
              <a:lnSpc>
                <a:spcPct val="80000"/>
              </a:lnSpc>
              <a:buFontTx/>
              <a:buNone/>
            </a:pPr>
            <a:r>
              <a:rPr lang="tr-TR" sz="2000" dirty="0" smtClean="0"/>
              <a:t>Microcephaly</a:t>
            </a:r>
          </a:p>
          <a:p>
            <a:pPr>
              <a:lnSpc>
                <a:spcPct val="80000"/>
              </a:lnSpc>
              <a:buFontTx/>
              <a:buNone/>
            </a:pPr>
            <a:r>
              <a:rPr lang="tr-TR" sz="2000" dirty="0" smtClean="0"/>
              <a:t>Urethral stricture/phimosis </a:t>
            </a:r>
          </a:p>
          <a:p>
            <a:pPr>
              <a:lnSpc>
                <a:spcPct val="80000"/>
              </a:lnSpc>
              <a:buFontTx/>
              <a:buNone/>
            </a:pPr>
            <a:r>
              <a:rPr lang="tr-TR" sz="2000" dirty="0" smtClean="0"/>
              <a:t>Osteoporosis/aseptic necrosis/scoliosis</a:t>
            </a:r>
          </a:p>
          <a:p>
            <a:pPr>
              <a:lnSpc>
                <a:spcPct val="80000"/>
              </a:lnSpc>
              <a:buFontTx/>
              <a:buNone/>
            </a:pPr>
            <a:r>
              <a:rPr lang="tr-TR" sz="2000" dirty="0" smtClean="0"/>
              <a:t>Deafness</a:t>
            </a:r>
          </a:p>
          <a:p>
            <a:pPr>
              <a:lnSpc>
                <a:spcPct val="80000"/>
              </a:lnSpc>
            </a:pPr>
            <a:endParaRPr lang="tr-TR" sz="20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anim calcmode="lin" valueType="num">
                                      <p:cBhvr>
                                        <p:cTn id="7" dur="1000" fill="hold"/>
                                        <p:tgtEl>
                                          <p:spTgt spid="20483">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20483">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20483">
                                            <p:txEl>
                                              <p:pRg st="2" end="2"/>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20483">
                                            <p:txEl>
                                              <p:pRg st="3" end="3"/>
                                            </p:txEl>
                                          </p:spTgt>
                                        </p:tgtEl>
                                        <p:attrNameLst>
                                          <p:attrName>style.visibility</p:attrName>
                                        </p:attrNameLst>
                                      </p:cBhvr>
                                      <p:to>
                                        <p:strVal val="visible"/>
                                      </p:to>
                                    </p:set>
                                    <p:anim calcmode="lin" valueType="num">
                                      <p:cBhvr>
                                        <p:cTn id="12" dur="1000" fill="hold"/>
                                        <p:tgtEl>
                                          <p:spTgt spid="20483">
                                            <p:txEl>
                                              <p:pRg st="3" end="3"/>
                                            </p:txEl>
                                          </p:spTgt>
                                        </p:tgtEl>
                                        <p:attrNameLst>
                                          <p:attrName>ppt_w</p:attrName>
                                        </p:attrNameLst>
                                      </p:cBhvr>
                                      <p:tavLst>
                                        <p:tav tm="0">
                                          <p:val>
                                            <p:strVal val="#ppt_w*0.70"/>
                                          </p:val>
                                        </p:tav>
                                        <p:tav tm="100000">
                                          <p:val>
                                            <p:strVal val="#ppt_w"/>
                                          </p:val>
                                        </p:tav>
                                      </p:tavLst>
                                    </p:anim>
                                    <p:anim calcmode="lin" valueType="num">
                                      <p:cBhvr>
                                        <p:cTn id="13" dur="1000" fill="hold"/>
                                        <p:tgtEl>
                                          <p:spTgt spid="20483">
                                            <p:txEl>
                                              <p:pRg st="3" end="3"/>
                                            </p:txEl>
                                          </p:spTgt>
                                        </p:tgtEl>
                                        <p:attrNameLst>
                                          <p:attrName>ppt_h</p:attrName>
                                        </p:attrNameLst>
                                      </p:cBhvr>
                                      <p:tavLst>
                                        <p:tav tm="0">
                                          <p:val>
                                            <p:strVal val="#ppt_h"/>
                                          </p:val>
                                        </p:tav>
                                        <p:tav tm="100000">
                                          <p:val>
                                            <p:strVal val="#ppt_h"/>
                                          </p:val>
                                        </p:tav>
                                      </p:tavLst>
                                    </p:anim>
                                    <p:animEffect transition="in" filter="fade">
                                      <p:cBhvr>
                                        <p:cTn id="14" dur="10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Dyskeratosis</a:t>
            </a:r>
            <a:r>
              <a:rPr lang="en-US" dirty="0" smtClean="0"/>
              <a:t> </a:t>
            </a:r>
            <a:r>
              <a:rPr lang="en-US" dirty="0" err="1" smtClean="0"/>
              <a:t>Congentia</a:t>
            </a:r>
            <a:endParaRPr lang="en-US" dirty="0"/>
          </a:p>
        </p:txBody>
      </p:sp>
      <p:pic>
        <p:nvPicPr>
          <p:cNvPr id="3" name="Picture 2"/>
          <p:cNvPicPr>
            <a:picLocks noChangeAspect="1"/>
          </p:cNvPicPr>
          <p:nvPr/>
        </p:nvPicPr>
        <p:blipFill>
          <a:blip r:embed="rId3"/>
          <a:stretch>
            <a:fillRect/>
          </a:stretch>
        </p:blipFill>
        <p:spPr>
          <a:xfrm>
            <a:off x="5290184" y="1417638"/>
            <a:ext cx="3396616" cy="2563519"/>
          </a:xfrm>
          <a:prstGeom prst="rect">
            <a:avLst/>
          </a:prstGeom>
        </p:spPr>
      </p:pic>
      <p:pic>
        <p:nvPicPr>
          <p:cNvPr id="4" name="Picture 3"/>
          <p:cNvPicPr>
            <a:picLocks noChangeAspect="1"/>
          </p:cNvPicPr>
          <p:nvPr/>
        </p:nvPicPr>
        <p:blipFill>
          <a:blip r:embed="rId4"/>
          <a:stretch>
            <a:fillRect/>
          </a:stretch>
        </p:blipFill>
        <p:spPr>
          <a:xfrm>
            <a:off x="5290184" y="4178105"/>
            <a:ext cx="3396616" cy="2504050"/>
          </a:xfrm>
          <a:prstGeom prst="rect">
            <a:avLst/>
          </a:prstGeom>
        </p:spPr>
      </p:pic>
      <p:pic>
        <p:nvPicPr>
          <p:cNvPr id="5" name="Picture 4"/>
          <p:cNvPicPr>
            <a:picLocks noChangeAspect="1"/>
          </p:cNvPicPr>
          <p:nvPr/>
        </p:nvPicPr>
        <p:blipFill>
          <a:blip r:embed="rId5"/>
          <a:stretch>
            <a:fillRect/>
          </a:stretch>
        </p:blipFill>
        <p:spPr>
          <a:xfrm>
            <a:off x="267894" y="1899989"/>
            <a:ext cx="4782408" cy="3966239"/>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ylogeny.png"/>
          <p:cNvPicPr>
            <a:picLocks noGrp="1" noChangeAspect="1"/>
          </p:cNvPicPr>
          <p:nvPr>
            <p:ph idx="1"/>
          </p:nvPr>
        </p:nvPicPr>
        <p:blipFill>
          <a:blip r:embed="rId3">
            <a:extLst>
              <a:ext uri="{28A0092B-C50C-407E-A947-70E740481C1C}">
                <a14:useLocalDpi xmlns:a14="http://schemas.microsoft.com/office/drawing/2010/main" val="0"/>
              </a:ext>
            </a:extLst>
          </a:blip>
          <a:srcRect l="-14794" r="-14794"/>
          <a:stretch>
            <a:fillRect/>
          </a:stretch>
        </p:blipFill>
        <p:spPr>
          <a:xfrm>
            <a:off x="-604912" y="1097280"/>
            <a:ext cx="10494499" cy="5729122"/>
          </a:xfrm>
        </p:spPr>
      </p:pic>
      <p:sp>
        <p:nvSpPr>
          <p:cNvPr id="3" name="Title 2"/>
          <p:cNvSpPr>
            <a:spLocks noGrp="1"/>
          </p:cNvSpPr>
          <p:nvPr>
            <p:ph type="title"/>
          </p:nvPr>
        </p:nvSpPr>
        <p:spPr>
          <a:xfrm>
            <a:off x="457200" y="274638"/>
            <a:ext cx="8229600" cy="611627"/>
          </a:xfrm>
        </p:spPr>
        <p:txBody>
          <a:bodyPr>
            <a:normAutofit fontScale="90000"/>
          </a:bodyPr>
          <a:lstStyle/>
          <a:p>
            <a:r>
              <a:rPr lang="en-US" dirty="0" smtClean="0"/>
              <a:t>Hematopoietic Differentiation</a:t>
            </a:r>
            <a:endParaRPr lang="en-US" dirty="0"/>
          </a:p>
        </p:txBody>
      </p:sp>
    </p:spTree>
    <p:extLst>
      <p:ext uri="{BB962C8B-B14F-4D97-AF65-F5344CB8AC3E}">
        <p14:creationId xmlns:p14="http://schemas.microsoft.com/office/powerpoint/2010/main" val="226650030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err="1" smtClean="0"/>
              <a:t>Dyskeratosis</a:t>
            </a:r>
            <a:r>
              <a:rPr lang="en-US" dirty="0" smtClean="0"/>
              <a:t> </a:t>
            </a:r>
            <a:r>
              <a:rPr lang="en-US" dirty="0" err="1" smtClean="0"/>
              <a:t>Congentia</a:t>
            </a:r>
            <a:endParaRPr lang="tr-TR" dirty="0" smtClean="0"/>
          </a:p>
        </p:txBody>
      </p:sp>
      <p:sp>
        <p:nvSpPr>
          <p:cNvPr id="19459" name="Rectangle 3"/>
          <p:cNvSpPr>
            <a:spLocks noGrp="1" noChangeArrowheads="1"/>
          </p:cNvSpPr>
          <p:nvPr>
            <p:ph type="body" idx="1"/>
          </p:nvPr>
        </p:nvSpPr>
        <p:spPr/>
        <p:txBody>
          <a:bodyPr/>
          <a:lstStyle/>
          <a:p>
            <a:r>
              <a:rPr lang="tr-TR" sz="2800" dirty="0" smtClean="0"/>
              <a:t>DC arises principally from an abnormality in</a:t>
            </a:r>
          </a:p>
          <a:p>
            <a:pPr>
              <a:buFontTx/>
              <a:buNone/>
            </a:pPr>
            <a:r>
              <a:rPr lang="tr-TR" sz="2800" b="1" dirty="0" smtClean="0"/>
              <a:t>   </a:t>
            </a:r>
            <a:r>
              <a:rPr lang="tr-TR" sz="2800" b="1" dirty="0" smtClean="0">
                <a:solidFill>
                  <a:srgbClr val="FF0000"/>
                </a:solidFill>
              </a:rPr>
              <a:t>telomerase activity </a:t>
            </a:r>
          </a:p>
          <a:p>
            <a:r>
              <a:rPr lang="tr-TR" sz="2800" dirty="0" smtClean="0"/>
              <a:t>A predisposition principally to chromosomal rearrangements rather than the gaps and breaks seen in FA</a:t>
            </a:r>
          </a:p>
          <a:p>
            <a:r>
              <a:rPr lang="tr-TR" sz="2800" dirty="0" smtClean="0"/>
              <a:t>BM failure is likely to be a consequence of abnormalities in both haemopoietic stem cells and stromal cells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464233"/>
            <a:ext cx="8229600" cy="1153551"/>
          </a:xfrm>
        </p:spPr>
        <p:txBody>
          <a:bodyPr/>
          <a:lstStyle/>
          <a:p>
            <a:r>
              <a:rPr lang="tr-TR" b="1" dirty="0" smtClean="0"/>
              <a:t>DC genetic subtypes</a:t>
            </a:r>
          </a:p>
        </p:txBody>
      </p:sp>
      <p:sp>
        <p:nvSpPr>
          <p:cNvPr id="20483" name="Rectangle 3"/>
          <p:cNvSpPr>
            <a:spLocks noGrp="1" noChangeArrowheads="1"/>
          </p:cNvSpPr>
          <p:nvPr>
            <p:ph type="body" idx="1"/>
          </p:nvPr>
        </p:nvSpPr>
        <p:spPr>
          <a:xfrm>
            <a:off x="685800" y="2180492"/>
            <a:ext cx="8062913" cy="3915508"/>
          </a:xfrm>
        </p:spPr>
        <p:txBody>
          <a:bodyPr/>
          <a:lstStyle/>
          <a:p>
            <a:r>
              <a:rPr lang="tr-TR" dirty="0" smtClean="0"/>
              <a:t>X-linked recessive 40%           (Xq2)</a:t>
            </a:r>
          </a:p>
          <a:p>
            <a:r>
              <a:rPr lang="tr-TR" dirty="0" smtClean="0"/>
              <a:t>Autosomal dominant 5%      </a:t>
            </a:r>
            <a:r>
              <a:rPr lang="tr-TR" sz="2800" dirty="0" smtClean="0"/>
              <a:t>(3q21–3q28)</a:t>
            </a:r>
          </a:p>
          <a:p>
            <a:r>
              <a:rPr lang="tr-TR" dirty="0" smtClean="0"/>
              <a:t>Autosomal recessive 50 %</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1568230"/>
          </a:xfrm>
        </p:spPr>
        <p:txBody>
          <a:bodyPr>
            <a:normAutofit/>
          </a:bodyPr>
          <a:lstStyle/>
          <a:p>
            <a:r>
              <a:rPr lang="tr-TR" sz="3600" b="1" dirty="0" smtClean="0"/>
              <a:t>Shwachman–Diamond syndrome</a:t>
            </a:r>
            <a:br>
              <a:rPr lang="tr-TR" sz="3600" b="1" dirty="0" smtClean="0"/>
            </a:br>
            <a:endParaRPr lang="tr-TR" sz="3600" b="1" dirty="0" smtClean="0"/>
          </a:p>
        </p:txBody>
      </p:sp>
      <p:sp>
        <p:nvSpPr>
          <p:cNvPr id="21507" name="Rectangle 3"/>
          <p:cNvSpPr>
            <a:spLocks noGrp="1" noChangeArrowheads="1"/>
          </p:cNvSpPr>
          <p:nvPr>
            <p:ph type="body" idx="1"/>
          </p:nvPr>
        </p:nvSpPr>
        <p:spPr>
          <a:xfrm>
            <a:off x="457200" y="1842868"/>
            <a:ext cx="8229600" cy="4283295"/>
          </a:xfrm>
        </p:spPr>
        <p:txBody>
          <a:bodyPr/>
          <a:lstStyle/>
          <a:p>
            <a:r>
              <a:rPr lang="tr-TR" sz="2800" dirty="0" smtClean="0"/>
              <a:t>Exocrine pancreatic insufficiency (100%), </a:t>
            </a:r>
          </a:p>
          <a:p>
            <a:r>
              <a:rPr lang="tr-TR" sz="2800" dirty="0" smtClean="0"/>
              <a:t>Bone marrow dysfunction (100%) and</a:t>
            </a:r>
          </a:p>
          <a:p>
            <a:r>
              <a:rPr lang="tr-TR" sz="2800" dirty="0" smtClean="0"/>
              <a:t>Other somatic abnormalities (particularly involving the skeletal system)</a:t>
            </a:r>
          </a:p>
          <a:p>
            <a:r>
              <a:rPr lang="tr-TR" sz="2800" dirty="0" smtClean="0"/>
              <a:t>SDS gene (</a:t>
            </a:r>
            <a:r>
              <a:rPr lang="tr-TR" sz="2800" i="1" dirty="0" smtClean="0"/>
              <a:t>SBDS</a:t>
            </a:r>
            <a:r>
              <a:rPr lang="tr-TR" sz="2800" dirty="0" smtClean="0"/>
              <a:t>) on 7q11</a:t>
            </a:r>
          </a:p>
          <a:p>
            <a:pPr lvl="1"/>
            <a:r>
              <a:rPr lang="tr-TR" sz="2400" dirty="0" smtClean="0"/>
              <a:t>important role in RNA metabolism and/or ribosome biogenesis.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tr-TR" sz="4000" b="1" dirty="0" smtClean="0"/>
              <a:t>Shwachman–Diamond syndrome</a:t>
            </a:r>
          </a:p>
        </p:txBody>
      </p:sp>
      <p:sp>
        <p:nvSpPr>
          <p:cNvPr id="22531" name="Rectangle 3"/>
          <p:cNvSpPr>
            <a:spLocks noGrp="1" noChangeArrowheads="1"/>
          </p:cNvSpPr>
          <p:nvPr>
            <p:ph type="body" idx="1"/>
          </p:nvPr>
        </p:nvSpPr>
        <p:spPr/>
        <p:txBody>
          <a:bodyPr/>
          <a:lstStyle/>
          <a:p>
            <a:r>
              <a:rPr lang="tr-TR" sz="2800" dirty="0" smtClean="0"/>
              <a:t>Short stature (~70%), </a:t>
            </a:r>
          </a:p>
          <a:p>
            <a:r>
              <a:rPr lang="tr-TR" sz="2800" dirty="0" smtClean="0"/>
              <a:t>Ichthyotic skin rash (~60%). </a:t>
            </a:r>
          </a:p>
          <a:p>
            <a:r>
              <a:rPr lang="tr-TR" sz="2800" dirty="0" smtClean="0"/>
              <a:t>Metaphyseal dysostosis ~75% </a:t>
            </a:r>
          </a:p>
          <a:p>
            <a:r>
              <a:rPr lang="tr-TR" sz="2800" dirty="0" smtClean="0"/>
              <a:t>Other abnormalities include </a:t>
            </a:r>
          </a:p>
          <a:p>
            <a:pPr lvl="1"/>
            <a:r>
              <a:rPr lang="tr-TR" sz="2400" dirty="0" smtClean="0"/>
              <a:t>hepatomegaly, </a:t>
            </a:r>
          </a:p>
          <a:p>
            <a:pPr lvl="1"/>
            <a:r>
              <a:rPr lang="tr-TR" sz="2400" dirty="0" smtClean="0"/>
              <a:t>rib/thoracic cage abnormalities,</a:t>
            </a:r>
          </a:p>
          <a:p>
            <a:pPr lvl="1"/>
            <a:r>
              <a:rPr lang="tr-TR" sz="2400" dirty="0" smtClean="0"/>
              <a:t>syndactyly, cleft palate, dental dysplasia,</a:t>
            </a:r>
          </a:p>
          <a:p>
            <a:pPr lvl="1"/>
            <a:r>
              <a:rPr lang="tr-TR" sz="2400" dirty="0" smtClean="0"/>
              <a:t>ptosis and skin pigmentation.</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422031"/>
            <a:ext cx="8229600" cy="1392701"/>
          </a:xfrm>
        </p:spPr>
        <p:txBody>
          <a:bodyPr/>
          <a:lstStyle/>
          <a:p>
            <a:r>
              <a:rPr lang="tr-TR" sz="4000" b="1" dirty="0" smtClean="0"/>
              <a:t>Shwachman–Diamond syndrome</a:t>
            </a:r>
          </a:p>
        </p:txBody>
      </p:sp>
      <p:sp>
        <p:nvSpPr>
          <p:cNvPr id="23555" name="Rectangle 3"/>
          <p:cNvSpPr>
            <a:spLocks noGrp="1" noChangeArrowheads="1"/>
          </p:cNvSpPr>
          <p:nvPr>
            <p:ph type="body" idx="1"/>
          </p:nvPr>
        </p:nvSpPr>
        <p:spPr>
          <a:xfrm>
            <a:off x="457200" y="2025748"/>
            <a:ext cx="8229600" cy="4100415"/>
          </a:xfrm>
        </p:spPr>
        <p:txBody>
          <a:bodyPr/>
          <a:lstStyle/>
          <a:p>
            <a:r>
              <a:rPr lang="tr-TR" dirty="0" smtClean="0"/>
              <a:t>Haematological abnormalities includes neutropenia (~60%), other cytopenias</a:t>
            </a:r>
          </a:p>
          <a:p>
            <a:r>
              <a:rPr lang="tr-TR" dirty="0" smtClean="0"/>
              <a:t>Approximately 20% have</a:t>
            </a:r>
          </a:p>
          <a:p>
            <a:pPr lvl="1"/>
            <a:r>
              <a:rPr lang="tr-TR" dirty="0" smtClean="0"/>
              <a:t> 	pancytopenia, myelodysplasia and</a:t>
            </a:r>
          </a:p>
          <a:p>
            <a:pPr lvl="1"/>
            <a:r>
              <a:rPr lang="tr-TR" dirty="0" smtClean="0"/>
              <a:t> leukaemic transformation (~25%)</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 y="228600"/>
            <a:ext cx="7772400" cy="1143000"/>
          </a:xfrm>
        </p:spPr>
        <p:txBody>
          <a:bodyPr>
            <a:normAutofit/>
          </a:bodyPr>
          <a:lstStyle/>
          <a:p>
            <a:r>
              <a:rPr lang="tr-TR" sz="3600" b="1" dirty="0" smtClean="0">
                <a:solidFill>
                  <a:srgbClr val="FF0000"/>
                </a:solidFill>
                <a:effectLst>
                  <a:outerShdw blurRad="38100" dist="38100" dir="2700000" algn="tl">
                    <a:srgbClr val="000000">
                      <a:alpha val="43137"/>
                    </a:srgbClr>
                  </a:outerShdw>
                </a:effectLst>
              </a:rPr>
              <a:t>Classification of AA</a:t>
            </a:r>
          </a:p>
        </p:txBody>
      </p:sp>
      <p:sp>
        <p:nvSpPr>
          <p:cNvPr id="24579" name="Rectangle 3"/>
          <p:cNvSpPr>
            <a:spLocks noGrp="1" noChangeArrowheads="1"/>
          </p:cNvSpPr>
          <p:nvPr>
            <p:ph type="body" sz="half" idx="1"/>
          </p:nvPr>
        </p:nvSpPr>
        <p:spPr>
          <a:xfrm>
            <a:off x="365760" y="1371600"/>
            <a:ext cx="4926965" cy="4724400"/>
          </a:xfrm>
        </p:spPr>
        <p:txBody>
          <a:bodyPr>
            <a:normAutofit/>
          </a:bodyPr>
          <a:lstStyle/>
          <a:p>
            <a:pPr marL="533400" indent="-533400">
              <a:buFontTx/>
              <a:buNone/>
            </a:pPr>
            <a:r>
              <a:rPr lang="tr-TR" b="1" dirty="0" smtClean="0">
                <a:solidFill>
                  <a:srgbClr val="FFCC00"/>
                </a:solidFill>
              </a:rPr>
              <a:t>II-Acquired AA</a:t>
            </a:r>
          </a:p>
          <a:p>
            <a:pPr marL="914400" lvl="1" indent="-457200">
              <a:buFontTx/>
              <a:buAutoNum type="arabicPeriod"/>
            </a:pPr>
            <a:r>
              <a:rPr lang="tr-TR" b="1" dirty="0" smtClean="0">
                <a:solidFill>
                  <a:schemeClr val="tx2"/>
                </a:solidFill>
              </a:rPr>
              <a:t>Idiopathic</a:t>
            </a:r>
          </a:p>
          <a:p>
            <a:pPr marL="914400" lvl="1" indent="-457200">
              <a:buFontTx/>
              <a:buAutoNum type="arabicPeriod"/>
            </a:pPr>
            <a:r>
              <a:rPr lang="tr-TR" dirty="0" smtClean="0">
                <a:solidFill>
                  <a:schemeClr val="tx2"/>
                </a:solidFill>
              </a:rPr>
              <a:t>Radiation</a:t>
            </a:r>
          </a:p>
          <a:p>
            <a:pPr marL="914400" lvl="1" indent="-457200">
              <a:buFontTx/>
              <a:buAutoNum type="arabicPeriod"/>
            </a:pPr>
            <a:r>
              <a:rPr lang="tr-TR" dirty="0" smtClean="0">
                <a:solidFill>
                  <a:schemeClr val="tx2"/>
                </a:solidFill>
              </a:rPr>
              <a:t>Drugs/chemicals</a:t>
            </a:r>
          </a:p>
          <a:p>
            <a:pPr marL="1295400" lvl="2" indent="-381000"/>
            <a:r>
              <a:rPr lang="tr-TR" dirty="0" smtClean="0"/>
              <a:t>Chloramphenicol</a:t>
            </a:r>
          </a:p>
          <a:p>
            <a:pPr marL="1295400" lvl="2" indent="-381000"/>
            <a:r>
              <a:rPr lang="tr-TR" dirty="0" smtClean="0"/>
              <a:t>NSAID:</a:t>
            </a:r>
            <a:r>
              <a:rPr lang="en-US" dirty="0" smtClean="0"/>
              <a:t> </a:t>
            </a:r>
            <a:r>
              <a:rPr lang="tr-TR" dirty="0" smtClean="0"/>
              <a:t>(phenylbutasone,</a:t>
            </a:r>
            <a:r>
              <a:rPr lang="en-US" dirty="0" smtClean="0"/>
              <a:t> </a:t>
            </a:r>
            <a:r>
              <a:rPr lang="tr-TR" dirty="0" smtClean="0"/>
              <a:t>indomethacin,gold etc)</a:t>
            </a:r>
          </a:p>
          <a:p>
            <a:pPr marL="1295400" lvl="2" indent="-381000"/>
            <a:r>
              <a:rPr lang="tr-TR" dirty="0" smtClean="0"/>
              <a:t>Oral hypoglycemic drugs (chlorpropamide,tolbutamide)</a:t>
            </a:r>
          </a:p>
          <a:p>
            <a:pPr marL="1295400" lvl="2" indent="-381000"/>
            <a:r>
              <a:rPr lang="tr-TR" dirty="0" smtClean="0"/>
              <a:t>Antithyroid drugs, phenothiazines, antimalarials, diuretics,antiepileptics</a:t>
            </a:r>
          </a:p>
          <a:p>
            <a:pPr marL="1295400" lvl="2" indent="-381000"/>
            <a:endParaRPr lang="tr-TR" dirty="0" smtClean="0"/>
          </a:p>
          <a:p>
            <a:pPr marL="1714500" lvl="3" indent="-342900">
              <a:buFontTx/>
              <a:buChar char="•"/>
            </a:pPr>
            <a:endParaRPr lang="tr-TR" sz="1200" dirty="0" smtClean="0"/>
          </a:p>
        </p:txBody>
      </p:sp>
      <p:sp>
        <p:nvSpPr>
          <p:cNvPr id="24580" name="Rectangle 4"/>
          <p:cNvSpPr>
            <a:spLocks noGrp="1" noChangeArrowheads="1"/>
          </p:cNvSpPr>
          <p:nvPr>
            <p:ph type="body" sz="half" idx="2"/>
          </p:nvPr>
        </p:nvSpPr>
        <p:spPr>
          <a:xfrm>
            <a:off x="4979962" y="1371600"/>
            <a:ext cx="3896751" cy="4724400"/>
          </a:xfrm>
        </p:spPr>
        <p:txBody>
          <a:bodyPr>
            <a:normAutofit lnSpcReduction="10000"/>
          </a:bodyPr>
          <a:lstStyle/>
          <a:p>
            <a:pPr lvl="2"/>
            <a:endParaRPr lang="tr-TR" sz="1600" dirty="0" smtClean="0"/>
          </a:p>
          <a:p>
            <a:pPr lvl="2"/>
            <a:endParaRPr lang="tr-TR" sz="1600" dirty="0" smtClean="0"/>
          </a:p>
          <a:p>
            <a:pPr lvl="2"/>
            <a:endParaRPr lang="tr-TR" sz="1600" dirty="0" smtClean="0"/>
          </a:p>
          <a:p>
            <a:pPr lvl="2"/>
            <a:endParaRPr lang="tr-TR" sz="1600" dirty="0" smtClean="0"/>
          </a:p>
          <a:p>
            <a:pPr lvl="2"/>
            <a:endParaRPr lang="tr-TR" sz="1600" dirty="0" smtClean="0"/>
          </a:p>
          <a:p>
            <a:pPr lvl="2"/>
            <a:endParaRPr lang="tr-TR" dirty="0" smtClean="0"/>
          </a:p>
          <a:p>
            <a:pPr lvl="2"/>
            <a:r>
              <a:rPr lang="tr-TR" dirty="0" smtClean="0"/>
              <a:t>Antineoplastic and cytotoxic drugs</a:t>
            </a:r>
          </a:p>
          <a:p>
            <a:pPr lvl="2"/>
            <a:r>
              <a:rPr lang="tr-TR" dirty="0" smtClean="0"/>
              <a:t>Pesticides</a:t>
            </a:r>
          </a:p>
          <a:p>
            <a:pPr lvl="2"/>
            <a:r>
              <a:rPr lang="tr-TR" dirty="0" smtClean="0"/>
              <a:t>Solvents and glues: benzene,toluene,xylene,naphtalene</a:t>
            </a:r>
          </a:p>
          <a:p>
            <a:pPr lvl="2"/>
            <a:r>
              <a:rPr lang="tr-TR" dirty="0" smtClean="0"/>
              <a:t>Dyes and industrial toxins</a:t>
            </a:r>
          </a:p>
          <a:p>
            <a:pPr lvl="2"/>
            <a:r>
              <a:rPr lang="tr-TR" dirty="0" smtClean="0"/>
              <a:t>Others</a:t>
            </a:r>
          </a:p>
          <a:p>
            <a:endParaRPr lang="tr-TR" sz="1800" dirty="0"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tr-TR" sz="3200" b="1" dirty="0" smtClean="0">
                <a:solidFill>
                  <a:srgbClr val="FF0000"/>
                </a:solidFill>
                <a:effectLst>
                  <a:outerShdw blurRad="38100" dist="38100" dir="2700000" algn="tl">
                    <a:srgbClr val="000000">
                      <a:alpha val="43137"/>
                    </a:srgbClr>
                  </a:outerShdw>
                </a:effectLst>
              </a:rPr>
              <a:t>Classification of AA (continued)</a:t>
            </a:r>
          </a:p>
        </p:txBody>
      </p:sp>
      <p:sp>
        <p:nvSpPr>
          <p:cNvPr id="25603" name="Rectangle 3"/>
          <p:cNvSpPr>
            <a:spLocks noGrp="1" noChangeArrowheads="1"/>
          </p:cNvSpPr>
          <p:nvPr>
            <p:ph type="body" sz="half" idx="1"/>
          </p:nvPr>
        </p:nvSpPr>
        <p:spPr>
          <a:xfrm>
            <a:off x="457200" y="1600200"/>
            <a:ext cx="4038600" cy="4525963"/>
          </a:xfrm>
        </p:spPr>
        <p:txBody>
          <a:bodyPr/>
          <a:lstStyle/>
          <a:p>
            <a:pPr>
              <a:lnSpc>
                <a:spcPct val="90000"/>
              </a:lnSpc>
              <a:buFontTx/>
              <a:buNone/>
            </a:pPr>
            <a:r>
              <a:rPr lang="tr-TR" sz="2400" dirty="0" smtClean="0">
                <a:solidFill>
                  <a:schemeClr val="tx2"/>
                </a:solidFill>
              </a:rPr>
              <a:t>4. Infections</a:t>
            </a:r>
          </a:p>
          <a:p>
            <a:pPr lvl="1">
              <a:lnSpc>
                <a:spcPct val="90000"/>
              </a:lnSpc>
            </a:pPr>
            <a:r>
              <a:rPr lang="tr-TR" sz="2000" dirty="0" smtClean="0"/>
              <a:t>Hepatitis </a:t>
            </a:r>
          </a:p>
          <a:p>
            <a:pPr lvl="1">
              <a:lnSpc>
                <a:spcPct val="90000"/>
              </a:lnSpc>
            </a:pPr>
            <a:r>
              <a:rPr lang="en-US" sz="2000" dirty="0" smtClean="0"/>
              <a:t>Epstein-Barr virus</a:t>
            </a:r>
            <a:endParaRPr lang="tr-TR" sz="2000" dirty="0" smtClean="0">
              <a:latin typeface="Aharoni" pitchFamily="2" charset="-79"/>
              <a:cs typeface="Aharoni" pitchFamily="2" charset="-79"/>
            </a:endParaRPr>
          </a:p>
          <a:p>
            <a:pPr lvl="1">
              <a:lnSpc>
                <a:spcPct val="90000"/>
              </a:lnSpc>
            </a:pPr>
            <a:r>
              <a:rPr lang="tr-TR" sz="2000" dirty="0" smtClean="0"/>
              <a:t>Rubella</a:t>
            </a:r>
          </a:p>
          <a:p>
            <a:pPr lvl="1">
              <a:lnSpc>
                <a:spcPct val="90000"/>
              </a:lnSpc>
            </a:pPr>
            <a:r>
              <a:rPr lang="en-US" sz="2000" dirty="0" smtClean="0"/>
              <a:t>Cytomegalovirus</a:t>
            </a:r>
            <a:endParaRPr lang="tr-TR" sz="2000" dirty="0" smtClean="0"/>
          </a:p>
          <a:p>
            <a:pPr lvl="1">
              <a:lnSpc>
                <a:spcPct val="90000"/>
              </a:lnSpc>
            </a:pPr>
            <a:r>
              <a:rPr lang="en-US" sz="2000" dirty="0" smtClean="0"/>
              <a:t>Human immunodeficiency virus</a:t>
            </a:r>
            <a:endParaRPr lang="tr-TR" sz="2000" dirty="0" smtClean="0"/>
          </a:p>
          <a:p>
            <a:pPr lvl="1">
              <a:lnSpc>
                <a:spcPct val="90000"/>
              </a:lnSpc>
            </a:pPr>
            <a:r>
              <a:rPr lang="tr-TR" sz="2000" dirty="0" smtClean="0"/>
              <a:t>Parvovirus</a:t>
            </a:r>
          </a:p>
          <a:p>
            <a:pPr lvl="1">
              <a:lnSpc>
                <a:spcPct val="90000"/>
              </a:lnSpc>
            </a:pPr>
            <a:r>
              <a:rPr lang="tr-TR" sz="2000" dirty="0" smtClean="0"/>
              <a:t>Brucellosis</a:t>
            </a:r>
          </a:p>
          <a:p>
            <a:pPr lvl="1">
              <a:lnSpc>
                <a:spcPct val="90000"/>
              </a:lnSpc>
            </a:pPr>
            <a:r>
              <a:rPr lang="tr-TR" sz="2000" dirty="0" smtClean="0"/>
              <a:t>Tbc</a:t>
            </a:r>
          </a:p>
          <a:p>
            <a:pPr lvl="1">
              <a:lnSpc>
                <a:spcPct val="90000"/>
              </a:lnSpc>
            </a:pPr>
            <a:r>
              <a:rPr lang="tr-TR" sz="2000" dirty="0" smtClean="0"/>
              <a:t>Toxoplasmosis</a:t>
            </a:r>
          </a:p>
          <a:p>
            <a:pPr>
              <a:lnSpc>
                <a:spcPct val="90000"/>
              </a:lnSpc>
            </a:pPr>
            <a:endParaRPr lang="tr-TR" sz="4000" dirty="0" smtClean="0"/>
          </a:p>
        </p:txBody>
      </p:sp>
      <p:sp>
        <p:nvSpPr>
          <p:cNvPr id="25604" name="Rectangle 4"/>
          <p:cNvSpPr>
            <a:spLocks noGrp="1" noChangeArrowheads="1"/>
          </p:cNvSpPr>
          <p:nvPr>
            <p:ph type="body" sz="half" idx="2"/>
          </p:nvPr>
        </p:nvSpPr>
        <p:spPr>
          <a:xfrm>
            <a:off x="4572000" y="1600199"/>
            <a:ext cx="4114800" cy="4783139"/>
          </a:xfrm>
        </p:spPr>
        <p:txBody>
          <a:bodyPr/>
          <a:lstStyle/>
          <a:p>
            <a:pPr>
              <a:buFontTx/>
              <a:buNone/>
            </a:pPr>
            <a:r>
              <a:rPr lang="tr-TR" dirty="0" smtClean="0">
                <a:solidFill>
                  <a:schemeClr val="tx2"/>
                </a:solidFill>
              </a:rPr>
              <a:t>5. </a:t>
            </a:r>
            <a:r>
              <a:rPr lang="tr-TR" sz="2400" dirty="0" smtClean="0">
                <a:solidFill>
                  <a:schemeClr val="tx2"/>
                </a:solidFill>
              </a:rPr>
              <a:t>Paroxysmal nocturnal hemoglobinuria(PNH)</a:t>
            </a:r>
            <a:endParaRPr lang="tr-TR" dirty="0" smtClean="0">
              <a:solidFill>
                <a:schemeClr val="tx2"/>
              </a:solidFill>
            </a:endParaRPr>
          </a:p>
          <a:p>
            <a:pPr>
              <a:buFontTx/>
              <a:buNone/>
            </a:pPr>
            <a:r>
              <a:rPr lang="tr-TR" sz="2400" dirty="0" smtClean="0">
                <a:solidFill>
                  <a:schemeClr val="tx2"/>
                </a:solidFill>
              </a:rPr>
              <a:t>6. Immunologic disorders</a:t>
            </a:r>
          </a:p>
          <a:p>
            <a:pPr lvl="1"/>
            <a:r>
              <a:rPr lang="tr-TR" sz="1800" dirty="0" smtClean="0"/>
              <a:t>SLE, eosinophilic fasciitis</a:t>
            </a:r>
          </a:p>
          <a:p>
            <a:pPr lvl="1"/>
            <a:r>
              <a:rPr lang="tr-TR" sz="1800" dirty="0" smtClean="0"/>
              <a:t>Graft- versus- Host Disease</a:t>
            </a:r>
          </a:p>
          <a:p>
            <a:pPr lvl="1"/>
            <a:r>
              <a:rPr lang="tr-TR" sz="1800" dirty="0" smtClean="0"/>
              <a:t>Hypoimmunoglobulinemia</a:t>
            </a:r>
          </a:p>
          <a:p>
            <a:pPr lvl="1"/>
            <a:r>
              <a:rPr lang="tr-TR" sz="1800" dirty="0" smtClean="0"/>
              <a:t>Thymoma</a:t>
            </a:r>
          </a:p>
          <a:p>
            <a:pPr>
              <a:buFontTx/>
              <a:buNone/>
            </a:pPr>
            <a:r>
              <a:rPr lang="tr-TR" sz="2400" dirty="0" smtClean="0">
                <a:solidFill>
                  <a:schemeClr val="tx2"/>
                </a:solidFill>
              </a:rPr>
              <a:t>7.</a:t>
            </a:r>
            <a:r>
              <a:rPr lang="tr-TR" sz="2400" dirty="0" smtClean="0">
                <a:solidFill>
                  <a:srgbClr val="66FFFF"/>
                </a:solidFill>
              </a:rPr>
              <a:t> </a:t>
            </a:r>
            <a:r>
              <a:rPr lang="tr-TR" sz="2400" dirty="0" smtClean="0">
                <a:solidFill>
                  <a:schemeClr val="tx2"/>
                </a:solidFill>
              </a:rPr>
              <a:t>Pregnancy</a:t>
            </a:r>
          </a:p>
          <a:p>
            <a:pPr>
              <a:buFontTx/>
              <a:buNone/>
            </a:pPr>
            <a:r>
              <a:rPr lang="tr-TR" sz="2400" dirty="0" smtClean="0">
                <a:solidFill>
                  <a:schemeClr val="tx2"/>
                </a:solidFill>
              </a:rPr>
              <a:t>8. Pancreatic insufficiency</a:t>
            </a:r>
          </a:p>
          <a:p>
            <a:endParaRPr lang="tr-TR" sz="3200" dirty="0" smtClean="0">
              <a:solidFill>
                <a:schemeClr val="tx2"/>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492368"/>
            <a:ext cx="8229600" cy="1111349"/>
          </a:xfrm>
        </p:spPr>
        <p:txBody>
          <a:bodyPr/>
          <a:lstStyle/>
          <a:p>
            <a:r>
              <a:rPr lang="tr-TR" b="1" dirty="0" smtClean="0"/>
              <a:t>Epidemiology of AA</a:t>
            </a:r>
          </a:p>
        </p:txBody>
      </p:sp>
      <p:sp>
        <p:nvSpPr>
          <p:cNvPr id="26627" name="Rectangle 3"/>
          <p:cNvSpPr>
            <a:spLocks noGrp="1" noChangeArrowheads="1"/>
          </p:cNvSpPr>
          <p:nvPr>
            <p:ph type="body" idx="1"/>
          </p:nvPr>
        </p:nvSpPr>
        <p:spPr>
          <a:xfrm>
            <a:off x="457200" y="1983545"/>
            <a:ext cx="8229600" cy="4142618"/>
          </a:xfrm>
        </p:spPr>
        <p:txBody>
          <a:bodyPr/>
          <a:lstStyle/>
          <a:p>
            <a:r>
              <a:rPr lang="tr-TR" dirty="0" smtClean="0"/>
              <a:t>A disease of the young</a:t>
            </a:r>
          </a:p>
          <a:p>
            <a:pPr lvl="1"/>
            <a:r>
              <a:rPr lang="tr-TR" dirty="0" smtClean="0"/>
              <a:t>Median age: about 25 y</a:t>
            </a:r>
          </a:p>
          <a:p>
            <a:r>
              <a:rPr lang="tr-TR" dirty="0" smtClean="0"/>
              <a:t>1.5 – 2 /1.000.000-year</a:t>
            </a:r>
          </a:p>
          <a:p>
            <a:r>
              <a:rPr lang="tr-TR" dirty="0" smtClean="0"/>
              <a:t>Equal sex ratio</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8719"/>
            <a:ext cx="8229600" cy="4525963"/>
          </a:xfrm>
        </p:spPr>
        <p:txBody>
          <a:bodyPr/>
          <a:lstStyle/>
          <a:p>
            <a:r>
              <a:rPr lang="en-US" sz="2400" dirty="0" smtClean="0"/>
              <a:t>Diagnostic criteria</a:t>
            </a:r>
          </a:p>
          <a:p>
            <a:pPr lvl="1"/>
            <a:r>
              <a:rPr lang="en-US" sz="2400" dirty="0" smtClean="0"/>
              <a:t>Moderate</a:t>
            </a:r>
          </a:p>
          <a:p>
            <a:pPr lvl="2"/>
            <a:r>
              <a:rPr lang="en-US" sz="2000" dirty="0" err="1" smtClean="0"/>
              <a:t>Hypocellular</a:t>
            </a:r>
            <a:r>
              <a:rPr lang="en-US" sz="2000" dirty="0" smtClean="0"/>
              <a:t> Marrow</a:t>
            </a:r>
          </a:p>
          <a:p>
            <a:pPr lvl="3"/>
            <a:r>
              <a:rPr lang="en-US" sz="1800" dirty="0" smtClean="0"/>
              <a:t>&lt; 50% cellular marrow</a:t>
            </a:r>
          </a:p>
          <a:p>
            <a:pPr lvl="3">
              <a:buNone/>
            </a:pPr>
            <a:r>
              <a:rPr lang="en-US" sz="1800" dirty="0" smtClean="0"/>
              <a:t> </a:t>
            </a:r>
          </a:p>
          <a:p>
            <a:pPr lvl="2"/>
            <a:r>
              <a:rPr lang="en-US" sz="2000" dirty="0" err="1" smtClean="0"/>
              <a:t>Bilineage</a:t>
            </a:r>
            <a:r>
              <a:rPr lang="en-US" sz="2000" dirty="0" smtClean="0"/>
              <a:t> </a:t>
            </a:r>
            <a:r>
              <a:rPr lang="en-US" sz="2000" dirty="0" err="1" smtClean="0"/>
              <a:t>cytopenia</a:t>
            </a:r>
            <a:r>
              <a:rPr lang="en-US" sz="2000" dirty="0" smtClean="0"/>
              <a:t> &gt;6 </a:t>
            </a:r>
            <a:r>
              <a:rPr lang="en-US" sz="2000" dirty="0" err="1" smtClean="0"/>
              <a:t>wks</a:t>
            </a:r>
            <a:r>
              <a:rPr lang="en-US" sz="2000" dirty="0" smtClean="0"/>
              <a:t> </a:t>
            </a:r>
          </a:p>
          <a:p>
            <a:pPr lvl="3"/>
            <a:r>
              <a:rPr lang="en-US" sz="2000" dirty="0" smtClean="0"/>
              <a:t>Absolute </a:t>
            </a:r>
            <a:r>
              <a:rPr lang="en-US" sz="2000" dirty="0" err="1" smtClean="0"/>
              <a:t>neutrophil</a:t>
            </a:r>
            <a:r>
              <a:rPr lang="en-US" sz="2000" dirty="0" smtClean="0"/>
              <a:t> count (</a:t>
            </a:r>
            <a:r>
              <a:rPr lang="en-US" dirty="0" smtClean="0"/>
              <a:t>ANC) &lt;1500/</a:t>
            </a:r>
            <a:r>
              <a:rPr lang="en-US" dirty="0" smtClean="0">
                <a:latin typeface="Symbol" charset="2"/>
                <a:cs typeface="Symbol" charset="2"/>
              </a:rPr>
              <a:t>m</a:t>
            </a:r>
            <a:r>
              <a:rPr lang="en-US" dirty="0" smtClean="0"/>
              <a:t>L</a:t>
            </a:r>
          </a:p>
          <a:p>
            <a:pPr lvl="3"/>
            <a:r>
              <a:rPr lang="en-US" dirty="0" err="1" smtClean="0"/>
              <a:t>Reticulocytes</a:t>
            </a:r>
            <a:r>
              <a:rPr lang="en-US" dirty="0" smtClean="0"/>
              <a:t>  &lt; 60,000/</a:t>
            </a:r>
            <a:r>
              <a:rPr lang="en-US" dirty="0" err="1" smtClean="0">
                <a:latin typeface="Symbol" charset="2"/>
                <a:cs typeface="Symbol" charset="2"/>
              </a:rPr>
              <a:t>m</a:t>
            </a:r>
            <a:r>
              <a:rPr lang="en-US" dirty="0" err="1" smtClean="0"/>
              <a:t>L</a:t>
            </a:r>
            <a:endParaRPr lang="en-US" dirty="0" smtClean="0"/>
          </a:p>
          <a:p>
            <a:pPr lvl="3"/>
            <a:r>
              <a:rPr lang="en-US" dirty="0" smtClean="0"/>
              <a:t>Platelet's    &lt; 100,000/</a:t>
            </a:r>
            <a:r>
              <a:rPr lang="en-US" dirty="0" err="1" smtClean="0">
                <a:latin typeface="Symbol" charset="2"/>
                <a:cs typeface="Symbol" charset="2"/>
              </a:rPr>
              <a:t>m</a:t>
            </a:r>
            <a:r>
              <a:rPr lang="en-US" dirty="0" err="1" smtClean="0"/>
              <a:t>L</a:t>
            </a:r>
            <a:endParaRPr lang="en-US" dirty="0" smtClean="0"/>
          </a:p>
        </p:txBody>
      </p:sp>
      <p:sp>
        <p:nvSpPr>
          <p:cNvPr id="2" name="Title 1"/>
          <p:cNvSpPr>
            <a:spLocks noGrp="1"/>
          </p:cNvSpPr>
          <p:nvPr>
            <p:ph type="title"/>
          </p:nvPr>
        </p:nvSpPr>
        <p:spPr/>
        <p:txBody>
          <a:bodyPr>
            <a:normAutofit fontScale="90000"/>
          </a:bodyPr>
          <a:lstStyle/>
          <a:p>
            <a:r>
              <a:rPr lang="en-US" dirty="0" err="1" smtClean="0"/>
              <a:t>Aplastic</a:t>
            </a:r>
            <a:r>
              <a:rPr lang="en-US" dirty="0" smtClean="0"/>
              <a:t> Anemia: </a:t>
            </a:r>
            <a:br>
              <a:rPr lang="en-US" dirty="0" smtClean="0"/>
            </a:br>
            <a:r>
              <a:rPr lang="en-US" dirty="0" smtClean="0"/>
              <a:t>Diagnosis and Grading</a:t>
            </a:r>
            <a:endParaRPr lang="en-US" dirty="0"/>
          </a:p>
        </p:txBody>
      </p:sp>
    </p:spTree>
    <p:extLst>
      <p:ext uri="{BB962C8B-B14F-4D97-AF65-F5344CB8AC3E}">
        <p14:creationId xmlns:p14="http://schemas.microsoft.com/office/powerpoint/2010/main" val="1325076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99327"/>
            <a:ext cx="8229600" cy="4525963"/>
          </a:xfrm>
        </p:spPr>
        <p:txBody>
          <a:bodyPr/>
          <a:lstStyle/>
          <a:p>
            <a:pPr lvl="1"/>
            <a:r>
              <a:rPr lang="en-US" sz="2400" dirty="0" smtClean="0"/>
              <a:t>Severe</a:t>
            </a:r>
          </a:p>
          <a:p>
            <a:pPr lvl="2"/>
            <a:r>
              <a:rPr lang="en-US" sz="2000" dirty="0" err="1" smtClean="0"/>
              <a:t>Hypocellular</a:t>
            </a:r>
            <a:r>
              <a:rPr lang="en-US" sz="2000" dirty="0" smtClean="0"/>
              <a:t> marrow </a:t>
            </a:r>
          </a:p>
          <a:p>
            <a:pPr lvl="3"/>
            <a:r>
              <a:rPr lang="en-US" sz="1800" dirty="0" smtClean="0"/>
              <a:t>&lt; 25-30% cellular marrow</a:t>
            </a:r>
          </a:p>
          <a:p>
            <a:pPr lvl="3"/>
            <a:r>
              <a:rPr lang="en-US" sz="2000" dirty="0" smtClean="0"/>
              <a:t>&lt; 50% cellular marrow </a:t>
            </a:r>
          </a:p>
          <a:p>
            <a:pPr lvl="2"/>
            <a:r>
              <a:rPr lang="en-US" sz="2000" dirty="0" err="1" smtClean="0"/>
              <a:t>Bilineage</a:t>
            </a:r>
            <a:r>
              <a:rPr lang="en-US" sz="2000" dirty="0" smtClean="0"/>
              <a:t> </a:t>
            </a:r>
            <a:r>
              <a:rPr lang="en-US" sz="2000" dirty="0" err="1" smtClean="0"/>
              <a:t>cytopenia</a:t>
            </a:r>
            <a:r>
              <a:rPr lang="en-US" sz="2000" dirty="0" smtClean="0"/>
              <a:t> (2 of the 3)</a:t>
            </a:r>
          </a:p>
          <a:p>
            <a:pPr lvl="3"/>
            <a:r>
              <a:rPr lang="en-US" sz="1800" dirty="0" smtClean="0"/>
              <a:t>Absolute </a:t>
            </a:r>
            <a:r>
              <a:rPr lang="en-US" sz="1800" dirty="0" err="1" smtClean="0"/>
              <a:t>neutrophil</a:t>
            </a:r>
            <a:r>
              <a:rPr lang="en-US" sz="1800" dirty="0" smtClean="0"/>
              <a:t> count (</a:t>
            </a:r>
            <a:r>
              <a:rPr lang="en-US" dirty="0" smtClean="0"/>
              <a:t>ANC)  &lt;500/</a:t>
            </a:r>
            <a:r>
              <a:rPr lang="en-US" dirty="0" smtClean="0">
                <a:latin typeface="Symbol" charset="2"/>
                <a:cs typeface="Symbol" charset="2"/>
              </a:rPr>
              <a:t>m</a:t>
            </a:r>
            <a:r>
              <a:rPr lang="en-US" dirty="0" smtClean="0"/>
              <a:t>L </a:t>
            </a:r>
          </a:p>
          <a:p>
            <a:pPr lvl="3"/>
            <a:r>
              <a:rPr lang="en-US" dirty="0" err="1" smtClean="0"/>
              <a:t>Retic</a:t>
            </a:r>
            <a:r>
              <a:rPr lang="en-US" dirty="0" smtClean="0"/>
              <a:t> &lt;20,000/</a:t>
            </a:r>
            <a:r>
              <a:rPr lang="en-US" dirty="0" smtClean="0">
                <a:latin typeface="Symbol" charset="2"/>
                <a:cs typeface="Symbol" charset="2"/>
              </a:rPr>
              <a:t>m</a:t>
            </a:r>
            <a:r>
              <a:rPr lang="en-US" dirty="0" smtClean="0"/>
              <a:t>L</a:t>
            </a:r>
          </a:p>
          <a:p>
            <a:pPr lvl="3"/>
            <a:r>
              <a:rPr lang="en-US" dirty="0" err="1" smtClean="0"/>
              <a:t>Plts</a:t>
            </a:r>
            <a:r>
              <a:rPr lang="en-US" dirty="0" smtClean="0"/>
              <a:t>   &lt;20,000/</a:t>
            </a:r>
            <a:r>
              <a:rPr lang="en-US" dirty="0" smtClean="0">
                <a:latin typeface="Symbol" charset="2"/>
                <a:cs typeface="Symbol" charset="2"/>
              </a:rPr>
              <a:t>m</a:t>
            </a:r>
            <a:r>
              <a:rPr lang="en-US" dirty="0" smtClean="0"/>
              <a:t>L</a:t>
            </a:r>
          </a:p>
          <a:p>
            <a:pPr lvl="2"/>
            <a:r>
              <a:rPr lang="en-US" dirty="0" smtClean="0"/>
              <a:t>Excluding myelodysplastic syndrome</a:t>
            </a:r>
          </a:p>
          <a:p>
            <a:pPr lvl="1"/>
            <a:r>
              <a:rPr lang="en-US" sz="2400" dirty="0" smtClean="0"/>
              <a:t>Very Severe</a:t>
            </a:r>
          </a:p>
          <a:p>
            <a:pPr lvl="3"/>
            <a:r>
              <a:rPr lang="en-US" dirty="0" smtClean="0"/>
              <a:t>ANC  &lt;200 /</a:t>
            </a:r>
            <a:r>
              <a:rPr lang="en-US" dirty="0">
                <a:latin typeface="Symbol" charset="2"/>
                <a:cs typeface="Symbol" charset="2"/>
              </a:rPr>
              <a:t>m</a:t>
            </a:r>
            <a:r>
              <a:rPr lang="en-US" dirty="0"/>
              <a:t>L</a:t>
            </a:r>
          </a:p>
          <a:p>
            <a:pPr lvl="3"/>
            <a:endParaRPr lang="en-US" dirty="0"/>
          </a:p>
        </p:txBody>
      </p:sp>
      <p:sp>
        <p:nvSpPr>
          <p:cNvPr id="2" name="Title 1"/>
          <p:cNvSpPr>
            <a:spLocks noGrp="1"/>
          </p:cNvSpPr>
          <p:nvPr>
            <p:ph type="title"/>
          </p:nvPr>
        </p:nvSpPr>
        <p:spPr/>
        <p:txBody>
          <a:bodyPr>
            <a:normAutofit fontScale="90000"/>
          </a:bodyPr>
          <a:lstStyle/>
          <a:p>
            <a:r>
              <a:rPr lang="en-US" dirty="0" err="1" smtClean="0"/>
              <a:t>Aplastic</a:t>
            </a:r>
            <a:r>
              <a:rPr lang="en-US" dirty="0" smtClean="0"/>
              <a:t> Anemia: </a:t>
            </a:r>
            <a:br>
              <a:rPr lang="en-US" dirty="0" smtClean="0"/>
            </a:br>
            <a:r>
              <a:rPr lang="en-US" dirty="0" smtClean="0"/>
              <a:t>Diagnosis and Grading</a:t>
            </a:r>
            <a:endParaRPr lang="en-US" dirty="0"/>
          </a:p>
        </p:txBody>
      </p:sp>
    </p:spTree>
    <p:extLst>
      <p:ext uri="{BB962C8B-B14F-4D97-AF65-F5344CB8AC3E}">
        <p14:creationId xmlns:p14="http://schemas.microsoft.com/office/powerpoint/2010/main" val="1325076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2963086"/>
            <a:ext cx="8229600" cy="1143000"/>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Lucida Sans" pitchFamily="34" charset="0"/>
                <a:ea typeface="ＭＳ Ｐゴシック" charset="0"/>
              </a:defRPr>
            </a:lvl2pPr>
            <a:lvl3pPr algn="ctr" rtl="0" eaLnBrk="0" fontAlgn="base" hangingPunct="0">
              <a:spcBef>
                <a:spcPct val="0"/>
              </a:spcBef>
              <a:spcAft>
                <a:spcPct val="0"/>
              </a:spcAft>
              <a:defRPr sz="4400">
                <a:solidFill>
                  <a:schemeClr val="tx1"/>
                </a:solidFill>
                <a:latin typeface="Lucida Sans" pitchFamily="34" charset="0"/>
                <a:ea typeface="ＭＳ Ｐゴシック" charset="0"/>
              </a:defRPr>
            </a:lvl3pPr>
            <a:lvl4pPr algn="ctr" rtl="0" eaLnBrk="0" fontAlgn="base" hangingPunct="0">
              <a:spcBef>
                <a:spcPct val="0"/>
              </a:spcBef>
              <a:spcAft>
                <a:spcPct val="0"/>
              </a:spcAft>
              <a:defRPr sz="4400">
                <a:solidFill>
                  <a:schemeClr val="tx1"/>
                </a:solidFill>
                <a:latin typeface="Lucida Sans" pitchFamily="34" charset="0"/>
                <a:ea typeface="ＭＳ Ｐゴシック" charset="0"/>
              </a:defRPr>
            </a:lvl4pPr>
            <a:lvl5pPr algn="ctr" rtl="0" eaLnBrk="0" fontAlgn="base" hangingPunct="0">
              <a:spcBef>
                <a:spcPct val="0"/>
              </a:spcBef>
              <a:spcAft>
                <a:spcPct val="0"/>
              </a:spcAft>
              <a:defRPr sz="4400">
                <a:solidFill>
                  <a:schemeClr val="tx1"/>
                </a:solidFill>
                <a:latin typeface="Lucida Sans" pitchFamily="34" charset="0"/>
                <a:ea typeface="ＭＳ Ｐゴシック" charset="0"/>
              </a:defRPr>
            </a:lvl5pPr>
            <a:lvl6pPr marL="457200" algn="ctr" rtl="0" fontAlgn="base">
              <a:spcBef>
                <a:spcPct val="0"/>
              </a:spcBef>
              <a:spcAft>
                <a:spcPct val="0"/>
              </a:spcAft>
              <a:defRPr sz="4400">
                <a:solidFill>
                  <a:schemeClr val="tx1"/>
                </a:solidFill>
                <a:latin typeface="Lucida Sans" pitchFamily="34" charset="0"/>
              </a:defRPr>
            </a:lvl6pPr>
            <a:lvl7pPr marL="914400" algn="ctr" rtl="0" fontAlgn="base">
              <a:spcBef>
                <a:spcPct val="0"/>
              </a:spcBef>
              <a:spcAft>
                <a:spcPct val="0"/>
              </a:spcAft>
              <a:defRPr sz="4400">
                <a:solidFill>
                  <a:schemeClr val="tx1"/>
                </a:solidFill>
                <a:latin typeface="Lucida Sans" pitchFamily="34" charset="0"/>
              </a:defRPr>
            </a:lvl7pPr>
            <a:lvl8pPr marL="1371600" algn="ctr" rtl="0" fontAlgn="base">
              <a:spcBef>
                <a:spcPct val="0"/>
              </a:spcBef>
              <a:spcAft>
                <a:spcPct val="0"/>
              </a:spcAft>
              <a:defRPr sz="4400">
                <a:solidFill>
                  <a:schemeClr val="tx1"/>
                </a:solidFill>
                <a:latin typeface="Lucida Sans" pitchFamily="34" charset="0"/>
              </a:defRPr>
            </a:lvl8pPr>
            <a:lvl9pPr marL="1828800" algn="ctr" rtl="0" fontAlgn="base">
              <a:spcBef>
                <a:spcPct val="0"/>
              </a:spcBef>
              <a:spcAft>
                <a:spcPct val="0"/>
              </a:spcAft>
              <a:defRPr sz="4400">
                <a:solidFill>
                  <a:schemeClr val="tx1"/>
                </a:solidFill>
                <a:latin typeface="Lucida Sans" pitchFamily="34" charset="0"/>
              </a:defRPr>
            </a:lvl9pPr>
          </a:lstStyle>
          <a:p>
            <a:endParaRPr lang="en-US" sz="2800" dirty="0"/>
          </a:p>
        </p:txBody>
      </p:sp>
      <p:sp>
        <p:nvSpPr>
          <p:cNvPr id="9" name="Title 8"/>
          <p:cNvSpPr>
            <a:spLocks noGrp="1"/>
          </p:cNvSpPr>
          <p:nvPr>
            <p:ph type="ctrTitle"/>
          </p:nvPr>
        </p:nvSpPr>
        <p:spPr/>
        <p:txBody>
          <a:bodyPr/>
          <a:lstStyle/>
          <a:p>
            <a:r>
              <a:rPr lang="en-US" dirty="0" smtClean="0"/>
              <a:t>Bone Marrow Failure</a:t>
            </a:r>
            <a:endParaRPr lang="en-US" dirty="0"/>
          </a:p>
        </p:txBody>
      </p:sp>
      <p:sp>
        <p:nvSpPr>
          <p:cNvPr id="10" name="Subtitle 9"/>
          <p:cNvSpPr>
            <a:spLocks noGrp="1"/>
          </p:cNvSpPr>
          <p:nvPr>
            <p:ph type="subTitle" idx="1"/>
          </p:nvPr>
        </p:nvSpPr>
        <p:spPr/>
        <p:txBody>
          <a:bodyPr/>
          <a:lstStyle/>
          <a:p>
            <a:endParaRPr lang="en-US"/>
          </a:p>
        </p:txBody>
      </p:sp>
    </p:spTree>
    <p:extLst>
      <p:ext uri="{BB962C8B-B14F-4D97-AF65-F5344CB8AC3E}">
        <p14:creationId xmlns:p14="http://schemas.microsoft.com/office/powerpoint/2010/main" val="692083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tr-TR" smtClean="0"/>
              <a:t>Pathophysiology</a:t>
            </a:r>
          </a:p>
        </p:txBody>
      </p:sp>
      <p:sp>
        <p:nvSpPr>
          <p:cNvPr id="27651" name="Rectangle 3"/>
          <p:cNvSpPr>
            <a:spLocks noGrp="1" noChangeArrowheads="1"/>
          </p:cNvSpPr>
          <p:nvPr>
            <p:ph type="body" idx="1"/>
          </p:nvPr>
        </p:nvSpPr>
        <p:spPr/>
        <p:txBody>
          <a:bodyPr/>
          <a:lstStyle/>
          <a:p>
            <a:r>
              <a:rPr lang="tr-TR" dirty="0" smtClean="0"/>
              <a:t>Defective stroma</a:t>
            </a:r>
          </a:p>
          <a:p>
            <a:r>
              <a:rPr lang="tr-TR" dirty="0" smtClean="0"/>
              <a:t>Stem cell damage</a:t>
            </a:r>
          </a:p>
          <a:p>
            <a:pPr lvl="1"/>
            <a:r>
              <a:rPr lang="tr-TR" dirty="0" smtClean="0"/>
              <a:t>Damage to stem cell DNA: Radiation, drugs etc</a:t>
            </a:r>
          </a:p>
          <a:p>
            <a:pPr lvl="1"/>
            <a:r>
              <a:rPr lang="tr-TR" dirty="0" smtClean="0"/>
              <a:t>Later progenitor cell damage: Viruses</a:t>
            </a:r>
          </a:p>
          <a:p>
            <a:pPr lvl="1"/>
            <a:r>
              <a:rPr lang="tr-TR" dirty="0" smtClean="0"/>
              <a:t>Immune mediated</a:t>
            </a:r>
          </a:p>
          <a:p>
            <a:r>
              <a:rPr lang="tr-TR" dirty="0" smtClean="0"/>
              <a:t>Inadequate production of growth factors?</a:t>
            </a:r>
          </a:p>
          <a:p>
            <a:endParaRPr lang="tr-TR" dirty="0" smtClean="0"/>
          </a:p>
          <a:p>
            <a:endParaRPr lang="tr-TR" dirty="0"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228600"/>
            <a:ext cx="7772400" cy="1143000"/>
          </a:xfrm>
        </p:spPr>
        <p:txBody>
          <a:bodyPr/>
          <a:lstStyle/>
          <a:p>
            <a:r>
              <a:rPr lang="tr-TR" dirty="0" smtClean="0"/>
              <a:t>Immune mediated injury</a:t>
            </a:r>
          </a:p>
        </p:txBody>
      </p:sp>
      <p:sp>
        <p:nvSpPr>
          <p:cNvPr id="28675" name="Rectangle 3"/>
          <p:cNvSpPr>
            <a:spLocks noGrp="1" noChangeArrowheads="1"/>
          </p:cNvSpPr>
          <p:nvPr>
            <p:ph type="body" idx="1"/>
          </p:nvPr>
        </p:nvSpPr>
        <p:spPr>
          <a:xfrm>
            <a:off x="685800" y="1295400"/>
            <a:ext cx="7772400" cy="4800600"/>
          </a:xfrm>
        </p:spPr>
        <p:txBody>
          <a:bodyPr/>
          <a:lstStyle/>
          <a:p>
            <a:pPr>
              <a:lnSpc>
                <a:spcPct val="80000"/>
              </a:lnSpc>
            </a:pPr>
            <a:r>
              <a:rPr lang="tr-TR" sz="2800" dirty="0" smtClean="0"/>
              <a:t>Blood and bone marrow of AA patients supress normal progenitor cell cultures</a:t>
            </a:r>
          </a:p>
          <a:p>
            <a:pPr>
              <a:lnSpc>
                <a:spcPct val="80000"/>
              </a:lnSpc>
              <a:buFontTx/>
              <a:buNone/>
            </a:pPr>
            <a:endParaRPr lang="tr-TR" sz="2800" dirty="0" smtClean="0"/>
          </a:p>
          <a:p>
            <a:pPr>
              <a:lnSpc>
                <a:spcPct val="80000"/>
              </a:lnSpc>
            </a:pPr>
            <a:r>
              <a:rPr lang="tr-TR" sz="2800" dirty="0" smtClean="0"/>
              <a:t>Cultured AA marrow recovers colony formation after removal of T-cells</a:t>
            </a:r>
          </a:p>
          <a:p>
            <a:pPr>
              <a:lnSpc>
                <a:spcPct val="80000"/>
              </a:lnSpc>
              <a:buFontTx/>
              <a:buNone/>
            </a:pPr>
            <a:endParaRPr lang="tr-TR" sz="2800" dirty="0" smtClean="0"/>
          </a:p>
          <a:p>
            <a:pPr>
              <a:lnSpc>
                <a:spcPct val="90000"/>
              </a:lnSpc>
            </a:pPr>
            <a:r>
              <a:rPr lang="tr-TR" sz="2800" dirty="0" smtClean="0"/>
              <a:t>Immunosupressive therapy is effective in about  half of AA patients</a:t>
            </a:r>
          </a:p>
          <a:p>
            <a:pPr>
              <a:lnSpc>
                <a:spcPct val="80000"/>
              </a:lnSpc>
              <a:buFontTx/>
              <a:buNone/>
            </a:pPr>
            <a:endParaRPr lang="tr-TR" sz="2800" dirty="0" smtClean="0"/>
          </a:p>
          <a:p>
            <a:pPr>
              <a:lnSpc>
                <a:spcPct val="80000"/>
              </a:lnSpc>
            </a:pPr>
            <a:r>
              <a:rPr lang="tr-TR" sz="2800" dirty="0" smtClean="0"/>
              <a:t>Viruses may cause an infection of the stem cell further leading to an immune response to permanent stem cell failure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2797" y="2972346"/>
            <a:ext cx="4689500" cy="646331"/>
          </a:xfrm>
          <a:prstGeom prst="rect">
            <a:avLst/>
          </a:prstGeom>
          <a:noFill/>
        </p:spPr>
        <p:txBody>
          <a:bodyPr wrap="square" rtlCol="0">
            <a:spAutoFit/>
          </a:bodyPr>
          <a:lstStyle/>
          <a:p>
            <a:r>
              <a:rPr lang="en-US" sz="3600" dirty="0" err="1" smtClean="0"/>
              <a:t>Aplastic</a:t>
            </a:r>
            <a:r>
              <a:rPr lang="en-US" sz="3600" dirty="0" smtClean="0"/>
              <a:t> Anemia</a:t>
            </a:r>
            <a:endParaRPr lang="en-US" sz="3600" dirty="0"/>
          </a:p>
        </p:txBody>
      </p:sp>
      <p:sp>
        <p:nvSpPr>
          <p:cNvPr id="3" name="TextBox 2"/>
          <p:cNvSpPr txBox="1"/>
          <p:nvPr/>
        </p:nvSpPr>
        <p:spPr>
          <a:xfrm>
            <a:off x="3670742" y="1014584"/>
            <a:ext cx="2893609" cy="461665"/>
          </a:xfrm>
          <a:prstGeom prst="rect">
            <a:avLst/>
          </a:prstGeom>
          <a:noFill/>
        </p:spPr>
        <p:txBody>
          <a:bodyPr wrap="square" rtlCol="0">
            <a:spAutoFit/>
          </a:bodyPr>
          <a:lstStyle/>
          <a:p>
            <a:r>
              <a:rPr lang="en-US" sz="2400" dirty="0" smtClean="0"/>
              <a:t>Immune-mediated</a:t>
            </a:r>
            <a:endParaRPr lang="en-US" sz="2400" dirty="0"/>
          </a:p>
        </p:txBody>
      </p:sp>
      <p:sp>
        <p:nvSpPr>
          <p:cNvPr id="4" name="TextBox 3"/>
          <p:cNvSpPr txBox="1"/>
          <p:nvPr/>
        </p:nvSpPr>
        <p:spPr>
          <a:xfrm>
            <a:off x="816414" y="4737593"/>
            <a:ext cx="2068733" cy="461665"/>
          </a:xfrm>
          <a:prstGeom prst="rect">
            <a:avLst/>
          </a:prstGeom>
          <a:noFill/>
        </p:spPr>
        <p:txBody>
          <a:bodyPr wrap="square" rtlCol="0">
            <a:spAutoFit/>
          </a:bodyPr>
          <a:lstStyle/>
          <a:p>
            <a:r>
              <a:rPr lang="en-US" sz="2400" dirty="0" smtClean="0"/>
              <a:t>Radiation</a:t>
            </a:r>
            <a:endParaRPr lang="en-US" sz="2400" dirty="0"/>
          </a:p>
        </p:txBody>
      </p:sp>
      <p:sp>
        <p:nvSpPr>
          <p:cNvPr id="5" name="TextBox 4"/>
          <p:cNvSpPr txBox="1"/>
          <p:nvPr/>
        </p:nvSpPr>
        <p:spPr>
          <a:xfrm>
            <a:off x="0" y="1392123"/>
            <a:ext cx="2772798" cy="461665"/>
          </a:xfrm>
          <a:prstGeom prst="rect">
            <a:avLst/>
          </a:prstGeom>
          <a:noFill/>
        </p:spPr>
        <p:txBody>
          <a:bodyPr wrap="square" rtlCol="0">
            <a:spAutoFit/>
          </a:bodyPr>
          <a:lstStyle/>
          <a:p>
            <a:r>
              <a:rPr lang="en-US" sz="2400" dirty="0" smtClean="0"/>
              <a:t>Chemical/Toxin</a:t>
            </a:r>
            <a:endParaRPr lang="en-US" sz="2400" dirty="0"/>
          </a:p>
        </p:txBody>
      </p:sp>
      <p:sp>
        <p:nvSpPr>
          <p:cNvPr id="6" name="TextBox 5"/>
          <p:cNvSpPr txBox="1"/>
          <p:nvPr/>
        </p:nvSpPr>
        <p:spPr>
          <a:xfrm>
            <a:off x="6952517" y="4737593"/>
            <a:ext cx="2723396" cy="461665"/>
          </a:xfrm>
          <a:prstGeom prst="rect">
            <a:avLst/>
          </a:prstGeom>
          <a:noFill/>
        </p:spPr>
        <p:txBody>
          <a:bodyPr wrap="square" rtlCol="0">
            <a:spAutoFit/>
          </a:bodyPr>
          <a:lstStyle/>
          <a:p>
            <a:r>
              <a:rPr lang="en-US" sz="2400" dirty="0" smtClean="0"/>
              <a:t>Genetic</a:t>
            </a:r>
            <a:endParaRPr lang="en-US" sz="2400" dirty="0"/>
          </a:p>
        </p:txBody>
      </p:sp>
      <p:sp>
        <p:nvSpPr>
          <p:cNvPr id="7" name="TextBox 6"/>
          <p:cNvSpPr txBox="1"/>
          <p:nvPr/>
        </p:nvSpPr>
        <p:spPr>
          <a:xfrm>
            <a:off x="7363997" y="1392123"/>
            <a:ext cx="1649750" cy="461665"/>
          </a:xfrm>
          <a:prstGeom prst="rect">
            <a:avLst/>
          </a:prstGeom>
          <a:noFill/>
        </p:spPr>
        <p:txBody>
          <a:bodyPr wrap="square" rtlCol="0">
            <a:spAutoFit/>
          </a:bodyPr>
          <a:lstStyle/>
          <a:p>
            <a:r>
              <a:rPr lang="en-US" sz="2400" dirty="0" smtClean="0"/>
              <a:t>Infectious</a:t>
            </a:r>
            <a:endParaRPr lang="en-US" sz="2400" dirty="0"/>
          </a:p>
        </p:txBody>
      </p:sp>
      <p:sp>
        <p:nvSpPr>
          <p:cNvPr id="8" name="TextBox 7"/>
          <p:cNvSpPr txBox="1"/>
          <p:nvPr/>
        </p:nvSpPr>
        <p:spPr>
          <a:xfrm>
            <a:off x="3985938" y="5566314"/>
            <a:ext cx="2278226" cy="461665"/>
          </a:xfrm>
          <a:prstGeom prst="rect">
            <a:avLst/>
          </a:prstGeom>
          <a:noFill/>
        </p:spPr>
        <p:txBody>
          <a:bodyPr wrap="square" rtlCol="0">
            <a:spAutoFit/>
          </a:bodyPr>
          <a:lstStyle/>
          <a:p>
            <a:r>
              <a:rPr lang="en-US" sz="2400" dirty="0" smtClean="0"/>
              <a:t>Idiopathic</a:t>
            </a:r>
            <a:endParaRPr lang="en-US" sz="2400" dirty="0"/>
          </a:p>
        </p:txBody>
      </p:sp>
      <p:sp>
        <p:nvSpPr>
          <p:cNvPr id="10" name="Down Arrow 9"/>
          <p:cNvSpPr/>
          <p:nvPr/>
        </p:nvSpPr>
        <p:spPr>
          <a:xfrm>
            <a:off x="4302091" y="1853788"/>
            <a:ext cx="822960" cy="1118558"/>
          </a:xfrm>
          <a:prstGeom prst="downArrow">
            <a:avLst/>
          </a:prstGeom>
          <a:ln/>
        </p:spPr>
        <p:style>
          <a:lnRef idx="1">
            <a:schemeClr val="accent1"/>
          </a:lnRef>
          <a:fillRef idx="3">
            <a:schemeClr val="accent1"/>
          </a:fillRef>
          <a:effectRef idx="2">
            <a:schemeClr val="accent1"/>
          </a:effectRef>
          <a:fontRef idx="minor">
            <a:schemeClr val="lt1"/>
          </a:fontRef>
        </p:style>
      </p:sp>
      <p:sp>
        <p:nvSpPr>
          <p:cNvPr id="12" name="Down Arrow 11"/>
          <p:cNvSpPr/>
          <p:nvPr/>
        </p:nvSpPr>
        <p:spPr>
          <a:xfrm rot="18656997">
            <a:off x="2361317" y="1647529"/>
            <a:ext cx="822960" cy="1613482"/>
          </a:xfrm>
          <a:prstGeom prst="downArrow">
            <a:avLst/>
          </a:prstGeom>
          <a:ln/>
        </p:spPr>
        <p:style>
          <a:lnRef idx="1">
            <a:schemeClr val="accent1"/>
          </a:lnRef>
          <a:fillRef idx="3">
            <a:schemeClr val="accent1"/>
          </a:fillRef>
          <a:effectRef idx="2">
            <a:schemeClr val="accent1"/>
          </a:effectRef>
          <a:fontRef idx="minor">
            <a:schemeClr val="lt1"/>
          </a:fontRef>
        </p:style>
      </p:sp>
      <p:sp>
        <p:nvSpPr>
          <p:cNvPr id="13" name="Down Arrow 12"/>
          <p:cNvSpPr/>
          <p:nvPr/>
        </p:nvSpPr>
        <p:spPr>
          <a:xfrm rot="2423255">
            <a:off x="6333063" y="1691329"/>
            <a:ext cx="822960" cy="1594826"/>
          </a:xfrm>
          <a:prstGeom prst="downArrow">
            <a:avLst/>
          </a:prstGeom>
          <a:ln/>
        </p:spPr>
        <p:style>
          <a:lnRef idx="1">
            <a:schemeClr val="accent1"/>
          </a:lnRef>
          <a:fillRef idx="3">
            <a:schemeClr val="accent1"/>
          </a:fillRef>
          <a:effectRef idx="2">
            <a:schemeClr val="accent1"/>
          </a:effectRef>
          <a:fontRef idx="minor">
            <a:schemeClr val="lt1"/>
          </a:fontRef>
        </p:style>
      </p:sp>
      <p:sp>
        <p:nvSpPr>
          <p:cNvPr id="14" name="Down Arrow 13"/>
          <p:cNvSpPr/>
          <p:nvPr/>
        </p:nvSpPr>
        <p:spPr>
          <a:xfrm rot="10800000">
            <a:off x="4294587" y="3557122"/>
            <a:ext cx="822960" cy="1824526"/>
          </a:xfrm>
          <a:prstGeom prst="downArrow">
            <a:avLst/>
          </a:prstGeom>
          <a:ln/>
        </p:spPr>
        <p:style>
          <a:lnRef idx="1">
            <a:schemeClr val="accent1"/>
          </a:lnRef>
          <a:fillRef idx="3">
            <a:schemeClr val="accent1"/>
          </a:fillRef>
          <a:effectRef idx="2">
            <a:schemeClr val="accent1"/>
          </a:effectRef>
          <a:fontRef idx="minor">
            <a:schemeClr val="lt1"/>
          </a:fontRef>
        </p:style>
      </p:sp>
      <p:sp>
        <p:nvSpPr>
          <p:cNvPr id="15" name="Down Arrow 14"/>
          <p:cNvSpPr/>
          <p:nvPr/>
        </p:nvSpPr>
        <p:spPr>
          <a:xfrm rot="8691983">
            <a:off x="6226634" y="3466568"/>
            <a:ext cx="822960" cy="1345508"/>
          </a:xfrm>
          <a:prstGeom prst="downArrow">
            <a:avLst/>
          </a:prstGeom>
          <a:ln/>
        </p:spPr>
        <p:style>
          <a:lnRef idx="1">
            <a:schemeClr val="accent1"/>
          </a:lnRef>
          <a:fillRef idx="3">
            <a:schemeClr val="accent1"/>
          </a:fillRef>
          <a:effectRef idx="2">
            <a:schemeClr val="accent1"/>
          </a:effectRef>
          <a:fontRef idx="minor">
            <a:schemeClr val="lt1"/>
          </a:fontRef>
        </p:style>
      </p:sp>
      <p:sp>
        <p:nvSpPr>
          <p:cNvPr id="16" name="Down Arrow 15"/>
          <p:cNvSpPr/>
          <p:nvPr/>
        </p:nvSpPr>
        <p:spPr>
          <a:xfrm rot="13221975">
            <a:off x="2460467" y="3437340"/>
            <a:ext cx="822960" cy="1524668"/>
          </a:xfrm>
          <a:prstGeom prst="downArrow">
            <a:avLst/>
          </a:prstGeom>
          <a:ln/>
        </p:spPr>
        <p:style>
          <a:lnRef idx="1">
            <a:schemeClr val="accent1"/>
          </a:lnRef>
          <a:fillRef idx="3">
            <a:schemeClr val="accent1"/>
          </a:fillRef>
          <a:effectRef idx="2">
            <a:schemeClr val="accent1"/>
          </a:effectRef>
          <a:fontRef idx="minor">
            <a:schemeClr val="lt1"/>
          </a:fontRef>
        </p:style>
      </p:sp>
      <p:sp>
        <p:nvSpPr>
          <p:cNvPr id="17" name="Down Arrow 16"/>
          <p:cNvSpPr/>
          <p:nvPr/>
        </p:nvSpPr>
        <p:spPr>
          <a:xfrm rot="16200000">
            <a:off x="1554576" y="2577085"/>
            <a:ext cx="822960" cy="1613482"/>
          </a:xfrm>
          <a:prstGeom prst="downArrow">
            <a:avLst/>
          </a:prstGeom>
          <a:ln/>
        </p:spPr>
        <p:style>
          <a:lnRef idx="1">
            <a:schemeClr val="accent1"/>
          </a:lnRef>
          <a:fillRef idx="3">
            <a:schemeClr val="accent1"/>
          </a:fillRef>
          <a:effectRef idx="2">
            <a:schemeClr val="accent1"/>
          </a:effectRef>
          <a:fontRef idx="minor">
            <a:schemeClr val="lt1"/>
          </a:fontRef>
        </p:style>
      </p:sp>
      <p:sp>
        <p:nvSpPr>
          <p:cNvPr id="18" name="TextBox 17"/>
          <p:cNvSpPr txBox="1"/>
          <p:nvPr/>
        </p:nvSpPr>
        <p:spPr>
          <a:xfrm>
            <a:off x="242781" y="3178069"/>
            <a:ext cx="916533" cy="461665"/>
          </a:xfrm>
          <a:prstGeom prst="rect">
            <a:avLst/>
          </a:prstGeom>
          <a:noFill/>
        </p:spPr>
        <p:txBody>
          <a:bodyPr wrap="square" rtlCol="0">
            <a:spAutoFit/>
          </a:bodyPr>
          <a:lstStyle/>
          <a:p>
            <a:r>
              <a:rPr lang="en-US" sz="2400" dirty="0" smtClean="0"/>
              <a:t>PNH</a:t>
            </a:r>
            <a:endParaRPr lang="en-US" sz="2400"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325440" y="381640"/>
            <a:ext cx="8493120" cy="414764"/>
          </a:xfrm>
          <a:prstGeom prst="rect">
            <a:avLst/>
          </a:prstGeom>
          <a:noFill/>
          <a:ln w="9525">
            <a:noFill/>
            <a:round/>
            <a:headEnd/>
            <a:tailEnd/>
          </a:ln>
        </p:spPr>
        <p:txBody>
          <a:bodyPr lIns="0" tIns="0" rIns="0" bIns="0">
            <a:prstTxWarp prst="textNoShape">
              <a:avLst/>
            </a:prstTxWarp>
          </a:bodyPr>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a:solidFill>
                  <a:srgbClr val="000000"/>
                </a:solidFill>
                <a:latin typeface="Arial" charset="0"/>
              </a:rPr>
              <a:t>Components of telomere maintenance implicated in human disease. </a:t>
            </a:r>
          </a:p>
        </p:txBody>
      </p:sp>
      <p:pic>
        <p:nvPicPr>
          <p:cNvPr id="14339" name="Picture 2"/>
          <p:cNvPicPr>
            <a:picLocks noChangeAspect="1" noChangeArrowheads="1"/>
          </p:cNvPicPr>
          <p:nvPr/>
        </p:nvPicPr>
        <p:blipFill>
          <a:blip r:embed="rId3"/>
          <a:srcRect/>
          <a:stretch>
            <a:fillRect/>
          </a:stretch>
        </p:blipFill>
        <p:spPr bwMode="auto">
          <a:xfrm>
            <a:off x="7053120" y="6270419"/>
            <a:ext cx="1566720" cy="361478"/>
          </a:xfrm>
          <a:prstGeom prst="rect">
            <a:avLst/>
          </a:prstGeom>
          <a:noFill/>
          <a:ln w="9525">
            <a:noFill/>
            <a:round/>
            <a:headEnd/>
            <a:tailEnd/>
          </a:ln>
        </p:spPr>
      </p:pic>
      <p:pic>
        <p:nvPicPr>
          <p:cNvPr id="14340" name="Picture 3"/>
          <p:cNvPicPr>
            <a:picLocks noChangeAspect="1" noChangeArrowheads="1"/>
          </p:cNvPicPr>
          <p:nvPr/>
        </p:nvPicPr>
        <p:blipFill>
          <a:blip r:embed="rId4"/>
          <a:srcRect/>
          <a:stretch>
            <a:fillRect/>
          </a:stretch>
        </p:blipFill>
        <p:spPr bwMode="auto">
          <a:xfrm>
            <a:off x="871201" y="979303"/>
            <a:ext cx="7404480" cy="4893634"/>
          </a:xfrm>
          <a:prstGeom prst="rect">
            <a:avLst/>
          </a:prstGeom>
          <a:noFill/>
          <a:ln w="9525">
            <a:noFill/>
            <a:round/>
            <a:headEnd/>
            <a:tailEnd/>
          </a:ln>
        </p:spPr>
      </p:pic>
      <p:sp>
        <p:nvSpPr>
          <p:cNvPr id="14341" name="Text Box 4"/>
          <p:cNvSpPr txBox="1">
            <a:spLocks noChangeArrowheads="1"/>
          </p:cNvSpPr>
          <p:nvPr/>
        </p:nvSpPr>
        <p:spPr bwMode="auto">
          <a:xfrm>
            <a:off x="871201" y="5972308"/>
            <a:ext cx="3918240" cy="231864"/>
          </a:xfrm>
          <a:prstGeom prst="rect">
            <a:avLst/>
          </a:prstGeom>
          <a:noFill/>
          <a:ln w="9525">
            <a:noFill/>
            <a:round/>
            <a:headEnd/>
            <a:tailEnd/>
          </a:ln>
        </p:spPr>
        <p:txBody>
          <a:bodyPr lIns="0" tIns="0" rIns="0" bIns="0">
            <a:prstTxWarp prst="textNoShape">
              <a:avLst/>
            </a:prstTxWarp>
          </a:bodyPr>
          <a:lstStyle/>
          <a:p>
            <a:pPr>
              <a:tabLst>
                <a:tab pos="656650" algn="l"/>
                <a:tab pos="1313299" algn="l"/>
                <a:tab pos="1969949" algn="l"/>
                <a:tab pos="2626599" algn="l"/>
                <a:tab pos="3283248" algn="l"/>
              </a:tabLst>
            </a:pPr>
            <a:r>
              <a:rPr lang="en-GB" sz="1100" b="1" dirty="0" err="1">
                <a:solidFill>
                  <a:srgbClr val="000000"/>
                </a:solidFill>
                <a:latin typeface="Arial" charset="0"/>
              </a:rPr>
              <a:t>Townsley</a:t>
            </a:r>
            <a:r>
              <a:rPr lang="en-GB" sz="1100" b="1" dirty="0">
                <a:solidFill>
                  <a:srgbClr val="000000"/>
                </a:solidFill>
                <a:latin typeface="Arial" charset="0"/>
              </a:rPr>
              <a:t> D M et al. Blood 2014;124:2775-2783</a:t>
            </a:r>
          </a:p>
        </p:txBody>
      </p:sp>
      <p:sp>
        <p:nvSpPr>
          <p:cNvPr id="14342" name="Text Box 5"/>
          <p:cNvSpPr txBox="1">
            <a:spLocks noChangeArrowheads="1"/>
          </p:cNvSpPr>
          <p:nvPr/>
        </p:nvSpPr>
        <p:spPr bwMode="auto">
          <a:xfrm>
            <a:off x="97920" y="6613175"/>
            <a:ext cx="4930560" cy="3470764"/>
          </a:xfrm>
          <a:prstGeom prst="rect">
            <a:avLst/>
          </a:prstGeom>
          <a:noFill/>
          <a:ln w="9525">
            <a:noFill/>
            <a:round/>
            <a:headEnd/>
            <a:tailEnd/>
          </a:ln>
        </p:spPr>
        <p:txBody>
          <a:bodyPr lIns="0" tIns="0" rIns="0" bIns="0">
            <a:prstTxWarp prst="textNoShape">
              <a:avLst/>
            </a:prstTxWarp>
          </a:bodyPr>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charset="0"/>
              </a:rPr>
              <a:t>©2014 by American Society of </a:t>
            </a:r>
            <a:r>
              <a:rPr lang="en-GB" sz="900" dirty="0" err="1">
                <a:solidFill>
                  <a:srgbClr val="000000"/>
                </a:solidFill>
                <a:latin typeface="Arial" charset="0"/>
              </a:rPr>
              <a:t>Hematology</a:t>
            </a:r>
            <a:endParaRPr lang="en-GB" sz="900" dirty="0">
              <a:solidFill>
                <a:srgbClr val="000000"/>
              </a:solidFill>
              <a:latin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Biological Clock</a:t>
            </a:r>
            <a:endParaRPr lang="en-US" dirty="0"/>
          </a:p>
        </p:txBody>
      </p:sp>
      <p:pic>
        <p:nvPicPr>
          <p:cNvPr id="4" name="Content Placeholder 3" descr="Double clock.jpg"/>
          <p:cNvPicPr>
            <a:picLocks noGrp="1" noChangeAspect="1"/>
          </p:cNvPicPr>
          <p:nvPr>
            <p:ph idx="4294967295"/>
          </p:nvPr>
        </p:nvPicPr>
        <p:blipFill>
          <a:blip r:embed="rId2"/>
          <a:srcRect l="-40915" r="-40915"/>
          <a:stretch>
            <a:fillRect/>
          </a:stretch>
        </p:blipFill>
        <p:spPr>
          <a:xfrm>
            <a:off x="457200" y="1600200"/>
            <a:ext cx="8229600" cy="4525963"/>
          </a:xfrm>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325440" y="381640"/>
            <a:ext cx="8493120" cy="414764"/>
          </a:xfrm>
          <a:prstGeom prst="rect">
            <a:avLst/>
          </a:prstGeom>
          <a:noFill/>
          <a:ln w="9525">
            <a:noFill/>
            <a:round/>
            <a:headEnd/>
            <a:tailEnd/>
          </a:ln>
        </p:spPr>
        <p:txBody>
          <a:bodyPr lIns="0" tIns="0" rIns="0" bIns="0">
            <a:prstTxWarp prst="textNoShape">
              <a:avLst/>
            </a:prstTxWarp>
          </a:bodyPr>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400" b="1" dirty="0">
                <a:solidFill>
                  <a:srgbClr val="000000"/>
                </a:solidFill>
                <a:latin typeface="Arial" charset="0"/>
              </a:rPr>
              <a:t>Mechanisms of telomere </a:t>
            </a:r>
            <a:r>
              <a:rPr lang="en-GB" sz="2400" b="1" dirty="0" smtClean="0">
                <a:solidFill>
                  <a:srgbClr val="000000"/>
                </a:solidFill>
                <a:latin typeface="Arial" charset="0"/>
              </a:rPr>
              <a:t>attrition </a:t>
            </a:r>
            <a:endParaRPr lang="en-GB" sz="2400" b="1" dirty="0">
              <a:solidFill>
                <a:srgbClr val="000000"/>
              </a:solidFill>
              <a:latin typeface="Arial" charset="0"/>
            </a:endParaRPr>
          </a:p>
        </p:txBody>
      </p:sp>
      <p:pic>
        <p:nvPicPr>
          <p:cNvPr id="14339" name="Picture 2"/>
          <p:cNvPicPr>
            <a:picLocks noChangeAspect="1" noChangeArrowheads="1"/>
          </p:cNvPicPr>
          <p:nvPr/>
        </p:nvPicPr>
        <p:blipFill>
          <a:blip r:embed="rId3"/>
          <a:srcRect/>
          <a:stretch>
            <a:fillRect/>
          </a:stretch>
        </p:blipFill>
        <p:spPr bwMode="auto">
          <a:xfrm>
            <a:off x="7053120" y="6270419"/>
            <a:ext cx="1566720" cy="361478"/>
          </a:xfrm>
          <a:prstGeom prst="rect">
            <a:avLst/>
          </a:prstGeom>
          <a:noFill/>
          <a:ln w="9525">
            <a:noFill/>
            <a:round/>
            <a:headEnd/>
            <a:tailEnd/>
          </a:ln>
        </p:spPr>
      </p:pic>
      <p:pic>
        <p:nvPicPr>
          <p:cNvPr id="14340" name="Picture 3"/>
          <p:cNvPicPr>
            <a:picLocks noChangeAspect="1" noChangeArrowheads="1"/>
          </p:cNvPicPr>
          <p:nvPr/>
        </p:nvPicPr>
        <p:blipFill>
          <a:blip r:embed="rId4"/>
          <a:srcRect/>
          <a:stretch>
            <a:fillRect/>
          </a:stretch>
        </p:blipFill>
        <p:spPr bwMode="auto">
          <a:xfrm>
            <a:off x="1463040" y="979303"/>
            <a:ext cx="6316394" cy="5291116"/>
          </a:xfrm>
          <a:prstGeom prst="rect">
            <a:avLst/>
          </a:prstGeom>
          <a:noFill/>
          <a:ln w="9525">
            <a:noFill/>
            <a:round/>
            <a:headEnd/>
            <a:tailEnd/>
          </a:ln>
        </p:spPr>
      </p:pic>
      <p:sp>
        <p:nvSpPr>
          <p:cNvPr id="14341" name="Text Box 4"/>
          <p:cNvSpPr txBox="1">
            <a:spLocks noChangeArrowheads="1"/>
          </p:cNvSpPr>
          <p:nvPr/>
        </p:nvSpPr>
        <p:spPr bwMode="auto">
          <a:xfrm>
            <a:off x="3024553" y="6613175"/>
            <a:ext cx="3362179" cy="434739"/>
          </a:xfrm>
          <a:prstGeom prst="rect">
            <a:avLst/>
          </a:prstGeom>
          <a:noFill/>
          <a:ln w="9525">
            <a:noFill/>
            <a:round/>
            <a:headEnd/>
            <a:tailEnd/>
          </a:ln>
        </p:spPr>
        <p:txBody>
          <a:bodyPr lIns="0" tIns="0" rIns="0" bIns="0">
            <a:prstTxWarp prst="textNoShape">
              <a:avLst/>
            </a:prstTxWarp>
          </a:bodyPr>
          <a:lstStyle/>
          <a:p>
            <a:pPr>
              <a:tabLst>
                <a:tab pos="656650" algn="l"/>
                <a:tab pos="1313299" algn="l"/>
                <a:tab pos="1969949" algn="l"/>
                <a:tab pos="2626599" algn="l"/>
                <a:tab pos="3283248" algn="l"/>
              </a:tabLst>
            </a:pPr>
            <a:r>
              <a:rPr lang="en-GB" sz="1100" b="1" dirty="0" err="1">
                <a:solidFill>
                  <a:srgbClr val="000000"/>
                </a:solidFill>
                <a:latin typeface="Arial" charset="0"/>
              </a:rPr>
              <a:t>Townsley</a:t>
            </a:r>
            <a:r>
              <a:rPr lang="en-GB" sz="1100" b="1" dirty="0">
                <a:solidFill>
                  <a:srgbClr val="000000"/>
                </a:solidFill>
                <a:latin typeface="Arial" charset="0"/>
              </a:rPr>
              <a:t> D M et al. Blood 2014;124:2775-2783</a:t>
            </a:r>
          </a:p>
        </p:txBody>
      </p:sp>
      <p:sp>
        <p:nvSpPr>
          <p:cNvPr id="14342" name="Text Box 5"/>
          <p:cNvSpPr txBox="1">
            <a:spLocks noChangeArrowheads="1"/>
          </p:cNvSpPr>
          <p:nvPr/>
        </p:nvSpPr>
        <p:spPr bwMode="auto">
          <a:xfrm>
            <a:off x="97920" y="6613175"/>
            <a:ext cx="4930560" cy="3470764"/>
          </a:xfrm>
          <a:prstGeom prst="rect">
            <a:avLst/>
          </a:prstGeom>
          <a:noFill/>
          <a:ln w="9525">
            <a:noFill/>
            <a:round/>
            <a:headEnd/>
            <a:tailEnd/>
          </a:ln>
        </p:spPr>
        <p:txBody>
          <a:bodyPr lIns="0" tIns="0" rIns="0" bIns="0">
            <a:prstTxWarp prst="textNoShape">
              <a:avLst/>
            </a:prstTxWarp>
          </a:bodyPr>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charset="0"/>
              </a:rPr>
              <a:t>©2014 by American Society of </a:t>
            </a:r>
            <a:r>
              <a:rPr lang="en-GB" sz="900" dirty="0" err="1">
                <a:solidFill>
                  <a:srgbClr val="000000"/>
                </a:solidFill>
                <a:latin typeface="Arial" charset="0"/>
              </a:rPr>
              <a:t>Hematology</a:t>
            </a:r>
            <a:endParaRPr lang="en-GB" sz="900" dirty="0">
              <a:solidFill>
                <a:srgbClr val="000000"/>
              </a:solidFill>
              <a:latin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33046" y="365760"/>
            <a:ext cx="7976382" cy="6275116"/>
          </a:xfrm>
          <a:prstGeom prst="rect">
            <a:avLst/>
          </a:prstGeom>
        </p:spPr>
        <p:txBody>
          <a:bodyPr wrap="square">
            <a:spAutoFit/>
          </a:bodyPr>
          <a:lstStyle/>
          <a:p>
            <a:pPr marL="76930" indent="-76930" algn="ctr">
              <a:lnSpc>
                <a:spcPct val="93000"/>
              </a:lnSpc>
              <a:spcBef>
                <a:spcPct val="0"/>
              </a:spcBef>
              <a:buSzPct val="45000"/>
              <a:tabLst>
                <a:tab pos="649628" algn="l"/>
                <a:tab pos="1299256" algn="l"/>
                <a:tab pos="1948884" algn="l"/>
                <a:tab pos="2598511" algn="l"/>
                <a:tab pos="3248139" algn="l"/>
                <a:tab pos="3897767" algn="l"/>
                <a:tab pos="4547395" algn="l"/>
              </a:tabLst>
            </a:pPr>
            <a:r>
              <a:rPr lang="en-GB" sz="3600" b="1" dirty="0" smtClean="0">
                <a:latin typeface="Times New Roman" pitchFamily="18" charset="0"/>
                <a:ea typeface="msgothic" charset="0"/>
                <a:cs typeface="Times New Roman" pitchFamily="18" charset="0"/>
              </a:rPr>
              <a:t>Mechanisms of telomere attrition</a:t>
            </a:r>
          </a:p>
          <a:p>
            <a:pPr marL="76930" indent="-76930" algn="ctr">
              <a:lnSpc>
                <a:spcPct val="93000"/>
              </a:lnSpc>
              <a:spcBef>
                <a:spcPct val="0"/>
              </a:spcBef>
              <a:buSzPct val="45000"/>
              <a:tabLst>
                <a:tab pos="649628" algn="l"/>
                <a:tab pos="1299256" algn="l"/>
                <a:tab pos="1948884" algn="l"/>
                <a:tab pos="2598511" algn="l"/>
                <a:tab pos="3248139" algn="l"/>
                <a:tab pos="3897767" algn="l"/>
                <a:tab pos="4547395" algn="l"/>
              </a:tabLst>
            </a:pPr>
            <a:endParaRPr lang="en-GB" sz="2400" b="1" dirty="0" smtClean="0">
              <a:latin typeface="Times New Roman" pitchFamily="18" charset="0"/>
              <a:ea typeface="msgothic" charset="0"/>
              <a:cs typeface="Times New Roman" pitchFamily="18" charset="0"/>
            </a:endParaRPr>
          </a:p>
          <a:p>
            <a:pPr marL="76930" indent="-76930" algn="just">
              <a:lnSpc>
                <a:spcPct val="93000"/>
              </a:lnSpc>
              <a:spcBef>
                <a:spcPct val="0"/>
              </a:spcBef>
              <a:buSzPct val="45000"/>
              <a:tabLst>
                <a:tab pos="649628" algn="l"/>
                <a:tab pos="1299256" algn="l"/>
                <a:tab pos="1948884" algn="l"/>
                <a:tab pos="2598511" algn="l"/>
                <a:tab pos="3248139" algn="l"/>
                <a:tab pos="3897767" algn="l"/>
                <a:tab pos="4547395" algn="l"/>
              </a:tabLst>
            </a:pPr>
            <a:r>
              <a:rPr lang="en-GB" sz="2400" dirty="0" smtClean="0">
                <a:latin typeface="Times New Roman" pitchFamily="18" charset="0"/>
                <a:ea typeface="msgothic" charset="0"/>
                <a:cs typeface="Times New Roman" pitchFamily="18" charset="0"/>
              </a:rPr>
              <a:t> (A) Physiological telomere attrition in normal individual hematopoietic cells is the result of balance between telomerase mediated telomere elongation and telomere loss with each cell division. Gradual decrease in mean telomere content occurs with age. </a:t>
            </a:r>
          </a:p>
          <a:p>
            <a:pPr marL="76930" indent="-76930" algn="just">
              <a:lnSpc>
                <a:spcPct val="93000"/>
              </a:lnSpc>
              <a:spcBef>
                <a:spcPct val="0"/>
              </a:spcBef>
              <a:buSzPct val="45000"/>
              <a:tabLst>
                <a:tab pos="649628" algn="l"/>
                <a:tab pos="1299256" algn="l"/>
                <a:tab pos="1948884" algn="l"/>
                <a:tab pos="2598511" algn="l"/>
                <a:tab pos="3248139" algn="l"/>
                <a:tab pos="3897767" algn="l"/>
                <a:tab pos="4547395" algn="l"/>
              </a:tabLst>
            </a:pPr>
            <a:r>
              <a:rPr lang="en-GB" sz="2400" dirty="0" smtClean="0">
                <a:latin typeface="Times New Roman" pitchFamily="18" charset="0"/>
                <a:ea typeface="msgothic" charset="0"/>
                <a:cs typeface="Times New Roman" pitchFamily="18" charset="0"/>
              </a:rPr>
              <a:t>(B) Germ-line mutations in a telomere repair gene lead to a reduced stem cell pool and severe telomere loss during replication. </a:t>
            </a:r>
          </a:p>
          <a:p>
            <a:pPr marL="76930" indent="-76930" algn="just">
              <a:lnSpc>
                <a:spcPct val="93000"/>
              </a:lnSpc>
              <a:spcBef>
                <a:spcPct val="0"/>
              </a:spcBef>
              <a:buSzPct val="45000"/>
              <a:tabLst>
                <a:tab pos="649628" algn="l"/>
                <a:tab pos="1299256" algn="l"/>
                <a:tab pos="1948884" algn="l"/>
                <a:tab pos="2598511" algn="l"/>
                <a:tab pos="3248139" algn="l"/>
                <a:tab pos="3897767" algn="l"/>
                <a:tab pos="4547395" algn="l"/>
              </a:tabLst>
            </a:pPr>
            <a:r>
              <a:rPr lang="en-GB" sz="2400" dirty="0" smtClean="0">
                <a:latin typeface="Times New Roman" pitchFamily="18" charset="0"/>
                <a:ea typeface="msgothic" charset="0"/>
                <a:cs typeface="Times New Roman" pitchFamily="18" charset="0"/>
              </a:rPr>
              <a:t>(C) Regenerative </a:t>
            </a:r>
            <a:r>
              <a:rPr lang="en-GB" sz="2400" dirty="0" err="1" smtClean="0">
                <a:latin typeface="Times New Roman" pitchFamily="18" charset="0"/>
                <a:ea typeface="msgothic" charset="0"/>
                <a:cs typeface="Times New Roman" pitchFamily="18" charset="0"/>
              </a:rPr>
              <a:t>replicative</a:t>
            </a:r>
            <a:r>
              <a:rPr lang="en-GB" sz="2400" dirty="0" smtClean="0">
                <a:latin typeface="Times New Roman" pitchFamily="18" charset="0"/>
                <a:ea typeface="msgothic" charset="0"/>
                <a:cs typeface="Times New Roman" pitchFamily="18" charset="0"/>
              </a:rPr>
              <a:t> stress during bone marrow failure, recovery after chemotherapy, or hematopoietic transplant also leads to telomere loss due to increased mitotic activity in stem cells and/or progenitors. </a:t>
            </a:r>
          </a:p>
          <a:p>
            <a:pPr marL="76930" indent="-76930" algn="just">
              <a:lnSpc>
                <a:spcPct val="93000"/>
              </a:lnSpc>
              <a:spcBef>
                <a:spcPct val="0"/>
              </a:spcBef>
              <a:buSzPct val="45000"/>
              <a:tabLst>
                <a:tab pos="649628" algn="l"/>
                <a:tab pos="1299256" algn="l"/>
                <a:tab pos="1948884" algn="l"/>
                <a:tab pos="2598511" algn="l"/>
                <a:tab pos="3248139" algn="l"/>
                <a:tab pos="3897767" algn="l"/>
                <a:tab pos="4547395" algn="l"/>
              </a:tabLst>
            </a:pPr>
            <a:r>
              <a:rPr lang="en-GB" sz="2400" dirty="0" smtClean="0">
                <a:latin typeface="Times New Roman" pitchFamily="18" charset="0"/>
                <a:ea typeface="msgothic" charset="0"/>
                <a:cs typeface="Times New Roman" pitchFamily="18" charset="0"/>
              </a:rPr>
              <a:t>(D) Reactive oxygen species (generated from radiation, toxins, and inflammation) cause DNA damage and telomere loss as a direct effect on the telomere. </a:t>
            </a:r>
            <a:endParaRPr lang="en-GB" sz="2400" dirty="0">
              <a:latin typeface="Times New Roman" pitchFamily="18" charset="0"/>
              <a:ea typeface="msgothic"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plasia robbins figure.jpg"/>
          <p:cNvPicPr>
            <a:picLocks noGrp="1" noChangeAspect="1"/>
          </p:cNvPicPr>
          <p:nvPr>
            <p:ph idx="4294967295"/>
          </p:nvPr>
        </p:nvPicPr>
        <p:blipFill>
          <a:blip r:embed="rId3"/>
          <a:srcRect l="-46644" r="-46644"/>
          <a:stretch>
            <a:fillRect/>
          </a:stretch>
        </p:blipFill>
        <p:spPr>
          <a:xfrm>
            <a:off x="-548641" y="295422"/>
            <a:ext cx="10846191" cy="6020971"/>
          </a:xfrm>
        </p:spPr>
      </p:pic>
      <p:sp>
        <p:nvSpPr>
          <p:cNvPr id="7" name="TextBox 6"/>
          <p:cNvSpPr txBox="1"/>
          <p:nvPr/>
        </p:nvSpPr>
        <p:spPr>
          <a:xfrm>
            <a:off x="3629464" y="6316394"/>
            <a:ext cx="5514535" cy="369332"/>
          </a:xfrm>
          <a:prstGeom prst="rect">
            <a:avLst/>
          </a:prstGeom>
          <a:noFill/>
        </p:spPr>
        <p:txBody>
          <a:bodyPr wrap="square" rtlCol="0">
            <a:spAutoFit/>
          </a:bodyPr>
          <a:lstStyle/>
          <a:p>
            <a:r>
              <a:rPr lang="en-US" dirty="0" smtClean="0"/>
              <a:t>Robbins and </a:t>
            </a:r>
            <a:r>
              <a:rPr lang="en-US" dirty="0" err="1" smtClean="0"/>
              <a:t>Cotrans</a:t>
            </a:r>
            <a:r>
              <a:rPr lang="en-US" dirty="0" smtClean="0"/>
              <a:t>, Chapter 14, Figure 14-24</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63040" y="1417638"/>
            <a:ext cx="6386732" cy="5041900"/>
          </a:xfrm>
          <a:prstGeom prst="rect">
            <a:avLst/>
          </a:prstGeom>
        </p:spPr>
      </p:pic>
      <p:sp>
        <p:nvSpPr>
          <p:cNvPr id="3" name="Title 2"/>
          <p:cNvSpPr>
            <a:spLocks noGrp="1"/>
          </p:cNvSpPr>
          <p:nvPr>
            <p:ph type="title"/>
          </p:nvPr>
        </p:nvSpPr>
        <p:spPr/>
        <p:txBody>
          <a:bodyPr/>
          <a:lstStyle/>
          <a:p>
            <a:r>
              <a:rPr lang="en-US" dirty="0" smtClean="0"/>
              <a:t>FAS-</a:t>
            </a:r>
            <a:r>
              <a:rPr lang="en-US" dirty="0" err="1" smtClean="0"/>
              <a:t>Ligand</a:t>
            </a:r>
            <a:r>
              <a:rPr lang="en-US" dirty="0" smtClean="0"/>
              <a:t> Apoptosis Pathway</a:t>
            </a:r>
            <a:endParaRPr lang="en-US" dirty="0"/>
          </a:p>
        </p:txBody>
      </p:sp>
      <p:sp>
        <p:nvSpPr>
          <p:cNvPr id="5" name="TextBox 4"/>
          <p:cNvSpPr txBox="1"/>
          <p:nvPr/>
        </p:nvSpPr>
        <p:spPr>
          <a:xfrm>
            <a:off x="0" y="6459538"/>
            <a:ext cx="9144000" cy="369332"/>
          </a:xfrm>
          <a:prstGeom prst="rect">
            <a:avLst/>
          </a:prstGeom>
          <a:noFill/>
        </p:spPr>
        <p:txBody>
          <a:bodyPr wrap="square" rtlCol="0">
            <a:spAutoFit/>
          </a:bodyPr>
          <a:lstStyle/>
          <a:p>
            <a:r>
              <a:rPr lang="en-US" dirty="0" smtClean="0"/>
              <a:t>Desmond R et al. Seminars in Hematology. 2015;52(1):31</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6098" y="239151"/>
            <a:ext cx="8384345" cy="6030635"/>
          </a:xfrm>
          <a:prstGeom prst="rect">
            <a:avLst/>
          </a:prstGeom>
        </p:spPr>
        <p:txBody>
          <a:bodyPr wrap="square">
            <a:spAutoFit/>
          </a:bodyPr>
          <a:lstStyle/>
          <a:p>
            <a:pPr indent="457200" algn="just"/>
            <a:r>
              <a:rPr lang="en-US" sz="2200" dirty="0" smtClean="0">
                <a:latin typeface="Calibri" pitchFamily="34" charset="0"/>
              </a:rPr>
              <a:t>In support of the immune-mediated model is the fact that the residual stems cells in many cases have </a:t>
            </a:r>
            <a:r>
              <a:rPr lang="en-US" sz="2200" dirty="0" err="1" smtClean="0">
                <a:latin typeface="Calibri" pitchFamily="34" charset="0"/>
              </a:rPr>
              <a:t>upregulated</a:t>
            </a:r>
            <a:r>
              <a:rPr lang="en-US" sz="2200" dirty="0" smtClean="0">
                <a:latin typeface="Calibri" pitchFamily="34" charset="0"/>
              </a:rPr>
              <a:t> genes regulating apoptosis and cell death pathways similar to what is seen in cells exposed to interferon-gamma. </a:t>
            </a:r>
          </a:p>
          <a:p>
            <a:pPr indent="457200" algn="just"/>
            <a:r>
              <a:rPr lang="en-US" sz="2200" dirty="0" smtClean="0">
                <a:latin typeface="Calibri" pitchFamily="34" charset="0"/>
              </a:rPr>
              <a:t>Studies have demonstrated </a:t>
            </a:r>
            <a:r>
              <a:rPr lang="en-US" sz="2200" dirty="0" err="1" smtClean="0">
                <a:latin typeface="Calibri" pitchFamily="34" charset="0"/>
              </a:rPr>
              <a:t>clonal</a:t>
            </a:r>
            <a:r>
              <a:rPr lang="en-US" sz="2200" dirty="0" smtClean="0">
                <a:latin typeface="Calibri" pitchFamily="34" charset="0"/>
              </a:rPr>
              <a:t> expansion of activated T-cells with T-cell receptor gene rearrangements to hematopoietic progenitor cells  increase. In additionally, T-cell suppression using ATGAM, </a:t>
            </a:r>
            <a:r>
              <a:rPr lang="en-US" sz="2200" dirty="0" err="1" smtClean="0">
                <a:latin typeface="Calibri" pitchFamily="34" charset="0"/>
              </a:rPr>
              <a:t>cyclosporin</a:t>
            </a:r>
            <a:r>
              <a:rPr lang="en-US" sz="2200" dirty="0" smtClean="0">
                <a:latin typeface="Calibri" pitchFamily="34" charset="0"/>
              </a:rPr>
              <a:t>, and steroids is therapeutically beneficial in 60 -70% of cases.</a:t>
            </a:r>
          </a:p>
          <a:p>
            <a:pPr indent="457200" algn="just"/>
            <a:r>
              <a:rPr lang="en-US" sz="2200" dirty="0" smtClean="0">
                <a:latin typeface="Calibri" pitchFamily="34" charset="0"/>
              </a:rPr>
              <a:t>On the other-hand is the notion that there is a fundamental intrinsically damaged stem cell.  This is supported by </a:t>
            </a:r>
            <a:r>
              <a:rPr lang="en-US" sz="2200" dirty="0" err="1" smtClean="0">
                <a:latin typeface="Calibri" pitchFamily="34" charset="0"/>
              </a:rPr>
              <a:t>karyotypic</a:t>
            </a:r>
            <a:r>
              <a:rPr lang="en-US" sz="2200" dirty="0" smtClean="0">
                <a:latin typeface="Calibri" pitchFamily="34" charset="0"/>
              </a:rPr>
              <a:t> damage seen in many cases along with the associated increased risk of acute leukemia/MDS, and the association with shortened telomeres. I might add to the right hand side of the figure above, an increased stem cell exhaustion (reduced self-renewal capacity).</a:t>
            </a:r>
          </a:p>
          <a:p>
            <a:pPr indent="457200" algn="just"/>
            <a:r>
              <a:rPr lang="en-US" sz="2200" dirty="0" smtClean="0">
                <a:latin typeface="Calibri" pitchFamily="34" charset="0"/>
              </a:rPr>
              <a:t>These theories are not in themselves mutually exclusive. It is possible that both could be contributing.</a:t>
            </a:r>
            <a:endParaRPr lang="ru-RU" sz="2200" dirty="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12684"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Bone Marrow Production</a:t>
            </a:r>
            <a:endParaRPr lang="en-US" dirty="0"/>
          </a:p>
        </p:txBody>
      </p:sp>
      <p:sp>
        <p:nvSpPr>
          <p:cNvPr id="5" name="Right Arrow 4"/>
          <p:cNvSpPr/>
          <p:nvPr/>
        </p:nvSpPr>
        <p:spPr>
          <a:xfrm>
            <a:off x="6573782" y="3186684"/>
            <a:ext cx="71331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287092" y="2967335"/>
            <a:ext cx="1856908" cy="923330"/>
          </a:xfrm>
          <a:prstGeom prst="rect">
            <a:avLst/>
          </a:prstGeom>
          <a:noFill/>
        </p:spPr>
        <p:txBody>
          <a:bodyPr wrap="square" rtlCol="0">
            <a:spAutoFit/>
          </a:bodyPr>
          <a:lstStyle/>
          <a:p>
            <a:r>
              <a:rPr lang="en-US" dirty="0" smtClean="0"/>
              <a:t>OUTPUT</a:t>
            </a:r>
          </a:p>
          <a:p>
            <a:endParaRPr lang="en-US" dirty="0" smtClean="0"/>
          </a:p>
          <a:p>
            <a:r>
              <a:rPr lang="en-US" dirty="0" smtClean="0"/>
              <a:t>CIRCULATION</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3400" y="228600"/>
            <a:ext cx="7772400" cy="1143000"/>
          </a:xfrm>
        </p:spPr>
        <p:txBody>
          <a:bodyPr/>
          <a:lstStyle/>
          <a:p>
            <a:pPr algn="l"/>
            <a:r>
              <a:rPr lang="tr-TR" sz="3600" smtClean="0"/>
              <a:t>Clinical Features of AA</a:t>
            </a:r>
          </a:p>
        </p:txBody>
      </p:sp>
      <p:sp>
        <p:nvSpPr>
          <p:cNvPr id="29699" name="Rectangle 3"/>
          <p:cNvSpPr>
            <a:spLocks noGrp="1" noChangeArrowheads="1"/>
          </p:cNvSpPr>
          <p:nvPr>
            <p:ph type="body" idx="1"/>
          </p:nvPr>
        </p:nvSpPr>
        <p:spPr/>
        <p:txBody>
          <a:bodyPr/>
          <a:lstStyle/>
          <a:p>
            <a:r>
              <a:rPr lang="tr-TR" sz="3600" dirty="0" smtClean="0">
                <a:solidFill>
                  <a:srgbClr val="FF0000"/>
                </a:solidFill>
                <a:effectLst>
                  <a:outerShdw blurRad="38100" dist="38100" dir="2700000" algn="tl">
                    <a:srgbClr val="000000">
                      <a:alpha val="43137"/>
                    </a:srgbClr>
                  </a:outerShdw>
                </a:effectLst>
              </a:rPr>
              <a:t>History:</a:t>
            </a:r>
          </a:p>
          <a:p>
            <a:pPr lvl="1"/>
            <a:r>
              <a:rPr lang="tr-TR" dirty="0" smtClean="0"/>
              <a:t>Bleeding</a:t>
            </a:r>
          </a:p>
          <a:p>
            <a:pPr lvl="1"/>
            <a:r>
              <a:rPr lang="tr-TR" dirty="0" smtClean="0"/>
              <a:t>Symptoms of anemia</a:t>
            </a:r>
          </a:p>
          <a:p>
            <a:pPr lvl="1"/>
            <a:r>
              <a:rPr lang="tr-TR" dirty="0" smtClean="0"/>
              <a:t>Infections</a:t>
            </a:r>
          </a:p>
          <a:p>
            <a:pPr lvl="1"/>
            <a:r>
              <a:rPr lang="tr-TR" dirty="0" smtClean="0"/>
              <a:t>Drugs, chemicals or other etiologically important exposures have to be questioned.</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l"/>
            <a:r>
              <a:rPr lang="tr-TR" sz="3600" smtClean="0"/>
              <a:t>Clinical Features of AA</a:t>
            </a:r>
          </a:p>
        </p:txBody>
      </p:sp>
      <p:sp>
        <p:nvSpPr>
          <p:cNvPr id="30723" name="Rectangle 3"/>
          <p:cNvSpPr>
            <a:spLocks noGrp="1" noChangeArrowheads="1"/>
          </p:cNvSpPr>
          <p:nvPr>
            <p:ph type="body" idx="1"/>
          </p:nvPr>
        </p:nvSpPr>
        <p:spPr/>
        <p:txBody>
          <a:bodyPr/>
          <a:lstStyle/>
          <a:p>
            <a:r>
              <a:rPr lang="tr-TR" dirty="0" smtClean="0">
                <a:solidFill>
                  <a:srgbClr val="FF0000"/>
                </a:solidFill>
                <a:effectLst>
                  <a:outerShdw blurRad="38100" dist="38100" dir="2700000" algn="tl">
                    <a:srgbClr val="000000">
                      <a:alpha val="43137"/>
                    </a:srgbClr>
                  </a:outerShdw>
                </a:effectLst>
              </a:rPr>
              <a:t>Physical exam:</a:t>
            </a:r>
          </a:p>
          <a:p>
            <a:pPr lvl="1"/>
            <a:r>
              <a:rPr lang="tr-TR" dirty="0" smtClean="0"/>
              <a:t>Petechiae, ecchymosis</a:t>
            </a:r>
          </a:p>
          <a:p>
            <a:pPr lvl="1"/>
            <a:r>
              <a:rPr lang="tr-TR" dirty="0" smtClean="0"/>
              <a:t>Retinal bleeding</a:t>
            </a:r>
          </a:p>
          <a:p>
            <a:pPr lvl="1"/>
            <a:r>
              <a:rPr lang="tr-TR" dirty="0" smtClean="0"/>
              <a:t>Pallor</a:t>
            </a:r>
          </a:p>
          <a:p>
            <a:pPr lvl="1"/>
            <a:r>
              <a:rPr lang="tr-TR" dirty="0" smtClean="0"/>
              <a:t>Fever and other signs of infection</a:t>
            </a:r>
          </a:p>
          <a:p>
            <a:pPr lvl="1"/>
            <a:r>
              <a:rPr lang="tr-TR" dirty="0" smtClean="0"/>
              <a:t>Presence of lymphadenomegaly and /or splenomegaly are unusual (indicate other diagnoses).</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152400"/>
            <a:ext cx="7772400" cy="1143000"/>
          </a:xfrm>
        </p:spPr>
        <p:txBody>
          <a:bodyPr/>
          <a:lstStyle/>
          <a:p>
            <a:r>
              <a:rPr lang="tr-TR" smtClean="0"/>
              <a:t>Clinical Features of AA</a:t>
            </a:r>
          </a:p>
        </p:txBody>
      </p:sp>
      <p:sp>
        <p:nvSpPr>
          <p:cNvPr id="31747" name="Rectangle 3"/>
          <p:cNvSpPr>
            <a:spLocks noGrp="1" noChangeArrowheads="1"/>
          </p:cNvSpPr>
          <p:nvPr>
            <p:ph type="body" idx="1"/>
          </p:nvPr>
        </p:nvSpPr>
        <p:spPr>
          <a:xfrm>
            <a:off x="457200" y="1219200"/>
            <a:ext cx="8305800" cy="5181600"/>
          </a:xfrm>
        </p:spPr>
        <p:txBody>
          <a:bodyPr>
            <a:normAutofit/>
          </a:bodyPr>
          <a:lstStyle/>
          <a:p>
            <a:pPr>
              <a:lnSpc>
                <a:spcPct val="90000"/>
              </a:lnSpc>
            </a:pPr>
            <a:r>
              <a:rPr lang="tr-TR" sz="4300" dirty="0" smtClean="0">
                <a:solidFill>
                  <a:srgbClr val="FF0000"/>
                </a:solidFill>
                <a:effectLst>
                  <a:outerShdw blurRad="38100" dist="38100" dir="2700000" algn="tl">
                    <a:srgbClr val="000000">
                      <a:alpha val="43137"/>
                    </a:srgbClr>
                  </a:outerShdw>
                </a:effectLst>
              </a:rPr>
              <a:t>LAB:</a:t>
            </a:r>
            <a:endParaRPr lang="en-US" sz="4300" dirty="0" smtClean="0">
              <a:solidFill>
                <a:srgbClr val="FF0000"/>
              </a:solidFill>
              <a:effectLst>
                <a:outerShdw blurRad="38100" dist="38100" dir="2700000" algn="tl">
                  <a:srgbClr val="000000">
                    <a:alpha val="43137"/>
                  </a:srgbClr>
                </a:outerShdw>
              </a:effectLst>
            </a:endParaRPr>
          </a:p>
          <a:p>
            <a:pPr>
              <a:lnSpc>
                <a:spcPct val="90000"/>
              </a:lnSpc>
            </a:pPr>
            <a:endParaRPr lang="tr-TR" sz="2200" dirty="0" smtClean="0">
              <a:solidFill>
                <a:srgbClr val="FF0000"/>
              </a:solidFill>
              <a:effectLst>
                <a:outerShdw blurRad="38100" dist="38100" dir="2700000" algn="tl">
                  <a:srgbClr val="000000">
                    <a:alpha val="43137"/>
                  </a:srgbClr>
                </a:outerShdw>
              </a:effectLst>
            </a:endParaRPr>
          </a:p>
          <a:p>
            <a:pPr lvl="1">
              <a:lnSpc>
                <a:spcPct val="90000"/>
              </a:lnSpc>
            </a:pPr>
            <a:r>
              <a:rPr lang="tr-TR" dirty="0" smtClean="0">
                <a:solidFill>
                  <a:schemeClr val="tx2"/>
                </a:solidFill>
              </a:rPr>
              <a:t>Pancytopenia</a:t>
            </a:r>
          </a:p>
          <a:p>
            <a:pPr lvl="1">
              <a:lnSpc>
                <a:spcPct val="90000"/>
              </a:lnSpc>
            </a:pPr>
            <a:r>
              <a:rPr lang="tr-TR" dirty="0" smtClean="0">
                <a:solidFill>
                  <a:schemeClr val="tx2"/>
                </a:solidFill>
              </a:rPr>
              <a:t>Reticulocytes</a:t>
            </a:r>
            <a:r>
              <a:rPr lang="tr-TR" dirty="0" smtClean="0"/>
              <a:t>: Low or absent</a:t>
            </a:r>
          </a:p>
          <a:p>
            <a:pPr lvl="1">
              <a:lnSpc>
                <a:spcPct val="90000"/>
              </a:lnSpc>
            </a:pPr>
            <a:r>
              <a:rPr lang="tr-TR" dirty="0" smtClean="0">
                <a:solidFill>
                  <a:schemeClr val="tx2"/>
                </a:solidFill>
              </a:rPr>
              <a:t>RBC:</a:t>
            </a:r>
            <a:r>
              <a:rPr lang="tr-TR" dirty="0" smtClean="0"/>
              <a:t> normochrome-normocytic,</a:t>
            </a:r>
            <a:r>
              <a:rPr lang="en-US" dirty="0" smtClean="0"/>
              <a:t> </a:t>
            </a:r>
            <a:r>
              <a:rPr lang="tr-TR" dirty="0" smtClean="0"/>
              <a:t>or slight macrocytosis</a:t>
            </a:r>
          </a:p>
          <a:p>
            <a:pPr lvl="1">
              <a:lnSpc>
                <a:spcPct val="90000"/>
              </a:lnSpc>
            </a:pPr>
            <a:r>
              <a:rPr lang="tr-TR" dirty="0" smtClean="0">
                <a:solidFill>
                  <a:schemeClr val="tx2"/>
                </a:solidFill>
              </a:rPr>
              <a:t>Neutropenia</a:t>
            </a:r>
            <a:r>
              <a:rPr lang="tr-TR" dirty="0" smtClean="0"/>
              <a:t> and relative lymphocytosis</a:t>
            </a:r>
          </a:p>
          <a:p>
            <a:pPr lvl="1">
              <a:lnSpc>
                <a:spcPct val="90000"/>
              </a:lnSpc>
            </a:pPr>
            <a:r>
              <a:rPr lang="tr-TR" dirty="0" smtClean="0"/>
              <a:t>Red and white cell precursors are almost </a:t>
            </a:r>
            <a:r>
              <a:rPr lang="tr-TR" dirty="0" smtClean="0">
                <a:solidFill>
                  <a:schemeClr val="tx2"/>
                </a:solidFill>
              </a:rPr>
              <a:t>never</a:t>
            </a:r>
            <a:r>
              <a:rPr lang="tr-TR" dirty="0" smtClean="0"/>
              <a:t> seen in the peripheral smear</a:t>
            </a:r>
          </a:p>
          <a:p>
            <a:pPr lvl="1">
              <a:lnSpc>
                <a:spcPct val="90000"/>
              </a:lnSpc>
            </a:pPr>
            <a:endParaRPr lang="tr-TR" sz="3200" dirty="0" smtClean="0"/>
          </a:p>
          <a:p>
            <a:pPr lvl="2">
              <a:lnSpc>
                <a:spcPct val="90000"/>
              </a:lnSpc>
              <a:buFontTx/>
              <a:buNone/>
            </a:pPr>
            <a:r>
              <a:rPr lang="tr-TR" sz="1800" dirty="0" smtClean="0"/>
              <a:t>			</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pPr algn="l"/>
            <a:r>
              <a:rPr lang="tr-TR" sz="4000" dirty="0" smtClean="0"/>
              <a:t>Clinical Features of AA</a:t>
            </a:r>
            <a:br>
              <a:rPr lang="tr-TR" sz="4000" dirty="0" smtClean="0"/>
            </a:br>
            <a:r>
              <a:rPr lang="tr-TR" sz="4000" dirty="0" smtClean="0">
                <a:solidFill>
                  <a:srgbClr val="FF0000"/>
                </a:solidFill>
              </a:rPr>
              <a:t>LAB:</a:t>
            </a:r>
          </a:p>
        </p:txBody>
      </p:sp>
      <p:sp>
        <p:nvSpPr>
          <p:cNvPr id="32771" name="Rectangle 3"/>
          <p:cNvSpPr>
            <a:spLocks noGrp="1" noChangeArrowheads="1"/>
          </p:cNvSpPr>
          <p:nvPr>
            <p:ph type="body" idx="1"/>
          </p:nvPr>
        </p:nvSpPr>
        <p:spPr>
          <a:xfrm>
            <a:off x="457200" y="1744394"/>
            <a:ext cx="8229600" cy="4262897"/>
          </a:xfrm>
        </p:spPr>
        <p:txBody>
          <a:bodyPr/>
          <a:lstStyle/>
          <a:p>
            <a:pPr lvl="1"/>
            <a:r>
              <a:rPr lang="tr-TR" dirty="0" smtClean="0"/>
              <a:t>PNH tests may be positive (Ham’s or sucrose lysis tests,</a:t>
            </a:r>
            <a:r>
              <a:rPr lang="en-US" dirty="0" smtClean="0"/>
              <a:t> </a:t>
            </a:r>
            <a:r>
              <a:rPr lang="tr-TR" dirty="0" smtClean="0"/>
              <a:t>others)</a:t>
            </a:r>
          </a:p>
          <a:p>
            <a:pPr lvl="1"/>
            <a:r>
              <a:rPr lang="tr-TR" dirty="0" smtClean="0"/>
              <a:t>Serum iron is increased</a:t>
            </a:r>
          </a:p>
          <a:p>
            <a:pPr lvl="1"/>
            <a:r>
              <a:rPr lang="tr-TR" dirty="0" smtClean="0">
                <a:solidFill>
                  <a:schemeClr val="tx2"/>
                </a:solidFill>
              </a:rPr>
              <a:t>Bone marrow</a:t>
            </a:r>
            <a:r>
              <a:rPr lang="tr-TR" dirty="0" smtClean="0"/>
              <a:t> : </a:t>
            </a:r>
          </a:p>
          <a:p>
            <a:pPr lvl="2"/>
            <a:r>
              <a:rPr lang="tr-TR" dirty="0" smtClean="0">
                <a:solidFill>
                  <a:schemeClr val="tx2"/>
                </a:solidFill>
              </a:rPr>
              <a:t>Aspiration;</a:t>
            </a:r>
            <a:r>
              <a:rPr lang="tr-TR" dirty="0" smtClean="0"/>
              <a:t> Dry tap </a:t>
            </a:r>
          </a:p>
          <a:p>
            <a:pPr lvl="2"/>
            <a:r>
              <a:rPr lang="tr-TR" dirty="0" smtClean="0">
                <a:solidFill>
                  <a:schemeClr val="tx2"/>
                </a:solidFill>
              </a:rPr>
              <a:t>Biopsy;</a:t>
            </a:r>
            <a:r>
              <a:rPr lang="tr-TR" dirty="0" smtClean="0"/>
              <a:t> all three cell lines are reduced or absent, raplaced by fatty tissue, residual lymphocytes, increased iron stores,</a:t>
            </a:r>
            <a:r>
              <a:rPr lang="en-US" dirty="0" smtClean="0"/>
              <a:t> </a:t>
            </a:r>
            <a:r>
              <a:rPr lang="tr-TR" dirty="0" smtClean="0"/>
              <a:t>rarely </a:t>
            </a:r>
            <a:r>
              <a:rPr lang="en-US" dirty="0" smtClean="0"/>
              <a:t> </a:t>
            </a:r>
            <a:r>
              <a:rPr lang="tr-TR" dirty="0" smtClean="0"/>
              <a:t>hot </a:t>
            </a:r>
            <a:r>
              <a:rPr lang="en-US" dirty="0" smtClean="0"/>
              <a:t> </a:t>
            </a:r>
            <a:r>
              <a:rPr lang="tr-TR" dirty="0" smtClean="0"/>
              <a:t>spots </a:t>
            </a:r>
            <a:r>
              <a:rPr lang="en-US" dirty="0" smtClean="0"/>
              <a:t> </a:t>
            </a:r>
            <a:r>
              <a:rPr lang="tr-TR" dirty="0" smtClean="0"/>
              <a:t>of hematopoesis</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4213" y="188913"/>
            <a:ext cx="7772400" cy="1143000"/>
          </a:xfrm>
        </p:spPr>
        <p:txBody>
          <a:bodyPr/>
          <a:lstStyle/>
          <a:p>
            <a:r>
              <a:rPr lang="tr-TR" sz="3600" b="1" dirty="0" smtClean="0"/>
              <a:t>Course and prognosis of AA</a:t>
            </a:r>
          </a:p>
        </p:txBody>
      </p:sp>
      <p:sp>
        <p:nvSpPr>
          <p:cNvPr id="33795" name="Rectangle 3"/>
          <p:cNvSpPr>
            <a:spLocks noGrp="1" noChangeArrowheads="1"/>
          </p:cNvSpPr>
          <p:nvPr>
            <p:ph type="body" idx="1"/>
          </p:nvPr>
        </p:nvSpPr>
        <p:spPr>
          <a:xfrm>
            <a:off x="468313" y="1628775"/>
            <a:ext cx="8424862" cy="4968875"/>
          </a:xfrm>
        </p:spPr>
        <p:txBody>
          <a:bodyPr/>
          <a:lstStyle/>
          <a:p>
            <a:pPr marL="609600" indent="-609600">
              <a:lnSpc>
                <a:spcPct val="90000"/>
              </a:lnSpc>
            </a:pPr>
            <a:r>
              <a:rPr lang="tr-TR" sz="2800" b="1" dirty="0" smtClean="0">
                <a:solidFill>
                  <a:srgbClr val="FF0000"/>
                </a:solidFill>
                <a:effectLst>
                  <a:outerShdw blurRad="38100" dist="38100" dir="2700000" algn="tl">
                    <a:srgbClr val="000000">
                      <a:alpha val="43137"/>
                    </a:srgbClr>
                  </a:outerShdw>
                </a:effectLst>
                <a:cs typeface="Times New Roman" pitchFamily="18" charset="0"/>
              </a:rPr>
              <a:t>Definition of severe aplastic anaemia:</a:t>
            </a:r>
            <a:r>
              <a:rPr lang="tr-TR" sz="2800" dirty="0" smtClean="0">
                <a:solidFill>
                  <a:srgbClr val="FF0000"/>
                </a:solidFill>
                <a:effectLst>
                  <a:outerShdw blurRad="38100" dist="38100" dir="2700000" algn="tl">
                    <a:srgbClr val="000000">
                      <a:alpha val="43137"/>
                    </a:srgbClr>
                  </a:outerShdw>
                </a:effectLst>
                <a:cs typeface="Times New Roman" pitchFamily="18" charset="0"/>
              </a:rPr>
              <a:t> </a:t>
            </a:r>
          </a:p>
          <a:p>
            <a:pPr marL="609600" indent="-609600">
              <a:lnSpc>
                <a:spcPct val="90000"/>
              </a:lnSpc>
              <a:buFontTx/>
              <a:buNone/>
            </a:pPr>
            <a:r>
              <a:rPr lang="tr-TR" sz="2800" dirty="0" smtClean="0">
                <a:latin typeface="Symbol" pitchFamily="18" charset="2"/>
                <a:cs typeface="Times New Roman" pitchFamily="18" charset="0"/>
              </a:rPr>
              <a:t> 		1-</a:t>
            </a:r>
            <a:r>
              <a:rPr lang="tr-TR" sz="2800" dirty="0" smtClean="0">
                <a:cs typeface="Times New Roman" pitchFamily="18" charset="0"/>
              </a:rPr>
              <a:t>hypocellular bone marrow </a:t>
            </a:r>
          </a:p>
          <a:p>
            <a:pPr marL="609600" indent="-609600">
              <a:lnSpc>
                <a:spcPct val="90000"/>
              </a:lnSpc>
              <a:buFont typeface="Symbol" pitchFamily="18" charset="2"/>
              <a:buNone/>
            </a:pPr>
            <a:r>
              <a:rPr lang="tr-TR" sz="2800" dirty="0" smtClean="0">
                <a:cs typeface="Times New Roman" pitchFamily="18" charset="0"/>
              </a:rPr>
              <a:t>		2-neutrophils &lt;</a:t>
            </a:r>
            <a:r>
              <a:rPr lang="en-US" sz="2800" dirty="0" smtClean="0">
                <a:cs typeface="Times New Roman" pitchFamily="18" charset="0"/>
              </a:rPr>
              <a:t> </a:t>
            </a:r>
            <a:r>
              <a:rPr lang="tr-TR" sz="2800" dirty="0" smtClean="0">
                <a:cs typeface="Times New Roman" pitchFamily="18" charset="0"/>
              </a:rPr>
              <a:t>500/</a:t>
            </a:r>
            <a:r>
              <a:rPr lang="tr-TR" sz="2800" dirty="0" smtClean="0"/>
              <a:t>mm</a:t>
            </a:r>
            <a:r>
              <a:rPr lang="tr-TR" sz="2800" baseline="30000" dirty="0" smtClean="0"/>
              <a:t>3</a:t>
            </a:r>
            <a:r>
              <a:rPr lang="tr-TR" sz="2800" baseline="30000" dirty="0" smtClean="0">
                <a:cs typeface="Times New Roman" pitchFamily="18" charset="0"/>
              </a:rPr>
              <a:t> </a:t>
            </a:r>
            <a:r>
              <a:rPr lang="tr-TR" sz="2800" dirty="0" smtClean="0">
                <a:cs typeface="Times New Roman" pitchFamily="18" charset="0"/>
              </a:rPr>
              <a:t> </a:t>
            </a:r>
          </a:p>
          <a:p>
            <a:pPr marL="609600" indent="-609600">
              <a:lnSpc>
                <a:spcPct val="90000"/>
              </a:lnSpc>
              <a:buFont typeface="Symbol" pitchFamily="18" charset="2"/>
              <a:buNone/>
            </a:pPr>
            <a:r>
              <a:rPr lang="tr-TR" sz="2800" dirty="0" smtClean="0">
                <a:cs typeface="Times New Roman" pitchFamily="18" charset="0"/>
              </a:rPr>
              <a:t>		3-platelets</a:t>
            </a:r>
            <a:r>
              <a:rPr lang="en-US" sz="2800" dirty="0" smtClean="0">
                <a:cs typeface="Times New Roman" pitchFamily="18" charset="0"/>
              </a:rPr>
              <a:t> </a:t>
            </a:r>
            <a:r>
              <a:rPr lang="tr-TR" sz="2800" dirty="0" smtClean="0">
                <a:cs typeface="Times New Roman" pitchFamily="18" charset="0"/>
              </a:rPr>
              <a:t>&lt;</a:t>
            </a:r>
            <a:r>
              <a:rPr lang="en-US" sz="2800" dirty="0" smtClean="0">
                <a:cs typeface="Times New Roman" pitchFamily="18" charset="0"/>
              </a:rPr>
              <a:t> </a:t>
            </a:r>
            <a:r>
              <a:rPr lang="tr-TR" sz="2800" dirty="0" smtClean="0">
                <a:cs typeface="Times New Roman" pitchFamily="18" charset="0"/>
              </a:rPr>
              <a:t>20.000/</a:t>
            </a:r>
            <a:r>
              <a:rPr lang="tr-TR" sz="2800" dirty="0" smtClean="0"/>
              <a:t>mm</a:t>
            </a:r>
            <a:r>
              <a:rPr lang="tr-TR" sz="2800" baseline="30000" dirty="0" smtClean="0"/>
              <a:t>3</a:t>
            </a:r>
            <a:r>
              <a:rPr lang="tr-TR" sz="2800" baseline="30000" dirty="0" smtClean="0">
                <a:cs typeface="Times New Roman" pitchFamily="18" charset="0"/>
              </a:rPr>
              <a:t> </a:t>
            </a:r>
            <a:endParaRPr lang="tr-TR" sz="2800" dirty="0" smtClean="0">
              <a:cs typeface="Times New Roman" pitchFamily="18" charset="0"/>
            </a:endParaRPr>
          </a:p>
          <a:p>
            <a:pPr marL="609600" indent="-609600">
              <a:lnSpc>
                <a:spcPct val="90000"/>
              </a:lnSpc>
              <a:buFontTx/>
              <a:buNone/>
            </a:pPr>
            <a:r>
              <a:rPr lang="tr-TR" sz="2800" dirty="0" smtClean="0">
                <a:latin typeface="Symbol" pitchFamily="18" charset="2"/>
                <a:cs typeface="Times New Roman" pitchFamily="18" charset="0"/>
              </a:rPr>
              <a:t>		4-</a:t>
            </a:r>
            <a:r>
              <a:rPr lang="tr-TR" sz="2800" dirty="0" smtClean="0">
                <a:cs typeface="Times New Roman" pitchFamily="18" charset="0"/>
              </a:rPr>
              <a:t>reticulocytes</a:t>
            </a:r>
            <a:r>
              <a:rPr lang="en-US" sz="2800" dirty="0" smtClean="0">
                <a:cs typeface="Times New Roman" pitchFamily="18" charset="0"/>
              </a:rPr>
              <a:t> </a:t>
            </a:r>
            <a:r>
              <a:rPr lang="tr-TR" sz="2800" dirty="0" smtClean="0">
                <a:cs typeface="Times New Roman" pitchFamily="18" charset="0"/>
              </a:rPr>
              <a:t>&lt;</a:t>
            </a:r>
            <a:r>
              <a:rPr lang="en-US" sz="2800" dirty="0" smtClean="0">
                <a:cs typeface="Times New Roman" pitchFamily="18" charset="0"/>
              </a:rPr>
              <a:t> </a:t>
            </a:r>
            <a:r>
              <a:rPr lang="tr-TR" sz="2800" dirty="0" smtClean="0">
                <a:cs typeface="Times New Roman" pitchFamily="18" charset="0"/>
              </a:rPr>
              <a:t>20.000/</a:t>
            </a:r>
            <a:r>
              <a:rPr lang="tr-TR" sz="2800" dirty="0" smtClean="0"/>
              <a:t>mm</a:t>
            </a:r>
            <a:r>
              <a:rPr lang="tr-TR" sz="2800" baseline="30000" dirty="0" smtClean="0"/>
              <a:t>3</a:t>
            </a:r>
            <a:r>
              <a:rPr lang="tr-TR" sz="2800" baseline="30000" dirty="0" smtClean="0">
                <a:cs typeface="Times New Roman" pitchFamily="18" charset="0"/>
              </a:rPr>
              <a:t>   </a:t>
            </a:r>
            <a:r>
              <a:rPr lang="tr-TR" sz="2800" dirty="0" smtClean="0">
                <a:cs typeface="Times New Roman" pitchFamily="18" charset="0"/>
              </a:rPr>
              <a:t>(&lt;%1)</a:t>
            </a:r>
            <a:endParaRPr lang="tr-TR" sz="2800" baseline="30000" dirty="0" smtClean="0"/>
          </a:p>
          <a:p>
            <a:pPr marL="609600" indent="-609600">
              <a:lnSpc>
                <a:spcPct val="90000"/>
              </a:lnSpc>
            </a:pPr>
            <a:r>
              <a:rPr lang="tr-TR" sz="2800" dirty="0" smtClean="0"/>
              <a:t>Survival in severe disease is about 1 year if it is treated with transfusions only.</a:t>
            </a:r>
          </a:p>
          <a:p>
            <a:pPr marL="609600" indent="-609600">
              <a:lnSpc>
                <a:spcPct val="90000"/>
              </a:lnSpc>
            </a:pPr>
            <a:endParaRPr lang="tr-TR" sz="2800" dirty="0" smtClean="0"/>
          </a:p>
          <a:p>
            <a:pPr marL="609600" indent="-609600">
              <a:lnSpc>
                <a:spcPct val="90000"/>
              </a:lnSpc>
            </a:pPr>
            <a:r>
              <a:rPr lang="tr-TR" sz="2800" b="1" dirty="0" smtClean="0">
                <a:solidFill>
                  <a:srgbClr val="FF0000"/>
                </a:solidFill>
                <a:effectLst>
                  <a:outerShdw blurRad="38100" dist="38100" dir="2700000" algn="tl">
                    <a:srgbClr val="000000">
                      <a:alpha val="43137"/>
                    </a:srgbClr>
                  </a:outerShdw>
                </a:effectLst>
              </a:rPr>
              <a:t>Very severe AA</a:t>
            </a:r>
            <a:r>
              <a:rPr lang="tr-TR" sz="2800" dirty="0" smtClean="0">
                <a:solidFill>
                  <a:srgbClr val="FF0000"/>
                </a:solidFill>
                <a:effectLst>
                  <a:outerShdw blurRad="38100" dist="38100" dir="2700000" algn="tl">
                    <a:srgbClr val="000000">
                      <a:alpha val="43137"/>
                    </a:srgbClr>
                  </a:outerShdw>
                </a:effectLst>
              </a:rPr>
              <a:t>: </a:t>
            </a:r>
          </a:p>
          <a:p>
            <a:pPr marL="609600" indent="-609600">
              <a:lnSpc>
                <a:spcPct val="90000"/>
              </a:lnSpc>
              <a:buFontTx/>
              <a:buNone/>
            </a:pPr>
            <a:r>
              <a:rPr lang="tr-TR" sz="2800" dirty="0" smtClean="0"/>
              <a:t>	Severe AA criteria + Neutrophils:</a:t>
            </a:r>
            <a:r>
              <a:rPr lang="en-US" sz="2800" dirty="0" smtClean="0"/>
              <a:t> </a:t>
            </a:r>
            <a:r>
              <a:rPr lang="tr-TR" sz="2800" dirty="0" smtClean="0"/>
              <a:t>&lt; 200/mm</a:t>
            </a:r>
            <a:r>
              <a:rPr lang="tr-TR" sz="2800" baseline="30000" dirty="0" smtClean="0"/>
              <a:t>3</a:t>
            </a:r>
            <a:r>
              <a:rPr lang="tr-TR" sz="2800" baseline="30000" dirty="0" smtClean="0">
                <a:cs typeface="Times New Roman" pitchFamily="18" charset="0"/>
              </a:rPr>
              <a:t> </a:t>
            </a:r>
            <a:endParaRPr lang="tr-TR" sz="2800" dirty="0" smtClean="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sz="2600" dirty="0" smtClean="0"/>
              <a:t>Complete Blood Count with reticulocyte count</a:t>
            </a:r>
          </a:p>
          <a:p>
            <a:r>
              <a:rPr lang="en-US" sz="2600" dirty="0" smtClean="0"/>
              <a:t>Liver function tests (LFTs)</a:t>
            </a:r>
          </a:p>
          <a:p>
            <a:r>
              <a:rPr lang="en-US" sz="2600" dirty="0" smtClean="0"/>
              <a:t>B12 and folate</a:t>
            </a:r>
          </a:p>
          <a:p>
            <a:r>
              <a:rPr lang="en-US" sz="2600" dirty="0" err="1" smtClean="0"/>
              <a:t>Hep</a:t>
            </a:r>
            <a:r>
              <a:rPr lang="en-US" sz="2600" dirty="0" smtClean="0"/>
              <a:t> ABC, CMV, EBV, HIV, ParvoB19</a:t>
            </a:r>
          </a:p>
          <a:p>
            <a:r>
              <a:rPr lang="en-US" sz="2600" dirty="0" smtClean="0"/>
              <a:t>Antinuclear antibody (ANA) and </a:t>
            </a:r>
            <a:r>
              <a:rPr lang="en-US" sz="2600" dirty="0" err="1" smtClean="0"/>
              <a:t>ds</a:t>
            </a:r>
            <a:r>
              <a:rPr lang="en-US" sz="2600" dirty="0" smtClean="0"/>
              <a:t>-DNA</a:t>
            </a:r>
          </a:p>
          <a:p>
            <a:r>
              <a:rPr lang="en-US" sz="2600" dirty="0" smtClean="0"/>
              <a:t>Fetal hemoglobin (</a:t>
            </a:r>
            <a:r>
              <a:rPr lang="en-US" sz="2600" dirty="0" err="1" smtClean="0"/>
              <a:t>Hgb</a:t>
            </a:r>
            <a:r>
              <a:rPr lang="en-US" sz="2600" dirty="0" smtClean="0"/>
              <a:t> F)</a:t>
            </a:r>
          </a:p>
          <a:p>
            <a:r>
              <a:rPr lang="en-US" sz="2600" dirty="0" smtClean="0"/>
              <a:t>Blood lymphocyte </a:t>
            </a:r>
            <a:r>
              <a:rPr lang="en-US" sz="2600" dirty="0" err="1" smtClean="0"/>
              <a:t>diepoxybutane</a:t>
            </a:r>
            <a:r>
              <a:rPr lang="en-US" sz="2600" dirty="0" smtClean="0"/>
              <a:t> test (DEB test) for chromosome breakage</a:t>
            </a:r>
          </a:p>
          <a:p>
            <a:r>
              <a:rPr lang="en-US" sz="2600" dirty="0" smtClean="0"/>
              <a:t>Flow for paroxysmal nocturnal </a:t>
            </a:r>
            <a:r>
              <a:rPr lang="en-US" sz="2600" dirty="0" err="1" smtClean="0"/>
              <a:t>hemoglobinuria</a:t>
            </a:r>
            <a:r>
              <a:rPr lang="en-US" sz="2600" dirty="0" smtClean="0"/>
              <a:t> (PNH)</a:t>
            </a:r>
          </a:p>
          <a:p>
            <a:r>
              <a:rPr lang="en-US" sz="2600" dirty="0" smtClean="0"/>
              <a:t>Bone marrow aspirate and biopsy</a:t>
            </a:r>
          </a:p>
          <a:p>
            <a:pPr lvl="1"/>
            <a:r>
              <a:rPr lang="en-US" dirty="0" err="1" smtClean="0"/>
              <a:t>Cytogenetics</a:t>
            </a:r>
            <a:r>
              <a:rPr lang="en-US" dirty="0" smtClean="0"/>
              <a:t> and </a:t>
            </a:r>
            <a:r>
              <a:rPr lang="en-US" dirty="0" err="1" smtClean="0"/>
              <a:t>karyotyping</a:t>
            </a:r>
            <a:endParaRPr lang="en-US" dirty="0" smtClean="0"/>
          </a:p>
        </p:txBody>
      </p:sp>
      <p:sp>
        <p:nvSpPr>
          <p:cNvPr id="2" name="Title 1"/>
          <p:cNvSpPr>
            <a:spLocks noGrp="1"/>
          </p:cNvSpPr>
          <p:nvPr>
            <p:ph type="title"/>
          </p:nvPr>
        </p:nvSpPr>
        <p:spPr/>
        <p:txBody>
          <a:bodyPr/>
          <a:lstStyle/>
          <a:p>
            <a:r>
              <a:rPr lang="en-US" dirty="0" smtClean="0"/>
              <a:t>Diagnostic Evaluation</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Chest X-ray and X-rays of appendages</a:t>
            </a:r>
          </a:p>
          <a:p>
            <a:pPr lvl="1"/>
            <a:r>
              <a:rPr lang="en-US" dirty="0" smtClean="0"/>
              <a:t>Bone abnormalities or ribs, forearms, hands/feet</a:t>
            </a:r>
          </a:p>
          <a:p>
            <a:r>
              <a:rPr lang="en-US" dirty="0" smtClean="0"/>
              <a:t>High-resolution chest </a:t>
            </a:r>
            <a:r>
              <a:rPr lang="en-US" sz="2400" dirty="0" smtClean="0"/>
              <a:t>computed tomography </a:t>
            </a:r>
            <a:r>
              <a:rPr lang="en-US" dirty="0" smtClean="0"/>
              <a:t>and </a:t>
            </a:r>
            <a:r>
              <a:rPr lang="en-US" sz="2400" dirty="0" smtClean="0"/>
              <a:t>pulmonary function tests (</a:t>
            </a:r>
            <a:r>
              <a:rPr lang="en-US" dirty="0" smtClean="0"/>
              <a:t>PFTs)</a:t>
            </a:r>
          </a:p>
          <a:p>
            <a:pPr lvl="1"/>
            <a:r>
              <a:rPr lang="en-US" dirty="0" smtClean="0"/>
              <a:t>Pulmonary fibrosis</a:t>
            </a:r>
          </a:p>
          <a:p>
            <a:r>
              <a:rPr lang="en-US" dirty="0" smtClean="0"/>
              <a:t>Abdominal ultrasound</a:t>
            </a:r>
          </a:p>
          <a:p>
            <a:pPr lvl="1"/>
            <a:r>
              <a:rPr lang="en-US" dirty="0" smtClean="0"/>
              <a:t>SMY may suggest other </a:t>
            </a:r>
            <a:r>
              <a:rPr lang="en-US" dirty="0" err="1" smtClean="0"/>
              <a:t>heme</a:t>
            </a:r>
            <a:r>
              <a:rPr lang="en-US" dirty="0" smtClean="0"/>
              <a:t>-malignancy</a:t>
            </a:r>
          </a:p>
          <a:p>
            <a:pPr lvl="1"/>
            <a:r>
              <a:rPr lang="en-US" dirty="0" smtClean="0"/>
              <a:t>Cirrhosis</a:t>
            </a:r>
          </a:p>
          <a:p>
            <a:pPr lvl="1"/>
            <a:r>
              <a:rPr lang="en-US" dirty="0" smtClean="0"/>
              <a:t>Renal abnormalities</a:t>
            </a:r>
            <a:endParaRPr lang="en-US" dirty="0"/>
          </a:p>
        </p:txBody>
      </p:sp>
      <p:sp>
        <p:nvSpPr>
          <p:cNvPr id="2" name="Title 1"/>
          <p:cNvSpPr>
            <a:spLocks noGrp="1"/>
          </p:cNvSpPr>
          <p:nvPr>
            <p:ph type="title"/>
          </p:nvPr>
        </p:nvSpPr>
        <p:spPr/>
        <p:txBody>
          <a:bodyPr/>
          <a:lstStyle/>
          <a:p>
            <a:r>
              <a:rPr lang="en-US" dirty="0" smtClean="0"/>
              <a:t>Diagnostic Evaluation</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Emerging studies</a:t>
            </a:r>
          </a:p>
          <a:p>
            <a:pPr lvl="1"/>
            <a:r>
              <a:rPr lang="en-US" dirty="0" smtClean="0"/>
              <a:t>Blood lymphocyte telomere length</a:t>
            </a:r>
          </a:p>
          <a:p>
            <a:pPr lvl="1"/>
            <a:r>
              <a:rPr lang="en-US" dirty="0" smtClean="0"/>
              <a:t>Next generation sequencing for inherited BMF syndromes</a:t>
            </a:r>
          </a:p>
          <a:p>
            <a:pPr lvl="2"/>
            <a:r>
              <a:rPr lang="en-US" dirty="0" smtClean="0"/>
              <a:t>ex. University of Cincinnati Children’s Hospital </a:t>
            </a:r>
          </a:p>
          <a:p>
            <a:pPr lvl="1"/>
            <a:r>
              <a:rPr lang="en-US" dirty="0" smtClean="0"/>
              <a:t>Single nucleotide polymorphism array </a:t>
            </a:r>
            <a:r>
              <a:rPr lang="en-US" dirty="0" err="1" smtClean="0"/>
              <a:t>karyotyping</a:t>
            </a:r>
            <a:endParaRPr lang="en-US" dirty="0"/>
          </a:p>
        </p:txBody>
      </p:sp>
      <p:sp>
        <p:nvSpPr>
          <p:cNvPr id="3" name="Title 2"/>
          <p:cNvSpPr>
            <a:spLocks noGrp="1"/>
          </p:cNvSpPr>
          <p:nvPr>
            <p:ph type="title"/>
          </p:nvPr>
        </p:nvSpPr>
        <p:spPr/>
        <p:txBody>
          <a:bodyPr/>
          <a:lstStyle/>
          <a:p>
            <a:r>
              <a:rPr lang="en-US" dirty="0" smtClean="0"/>
              <a:t>Diagnostic Evaluation</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4571" y="2602524"/>
            <a:ext cx="8185909" cy="3166452"/>
          </a:xfrm>
        </p:spPr>
        <p:txBody>
          <a:bodyPr/>
          <a:lstStyle/>
          <a:p>
            <a:pPr algn="ctr"/>
            <a:r>
              <a:rPr lang="en-US" dirty="0" smtClean="0">
                <a:solidFill>
                  <a:srgbClr val="FF0000"/>
                </a:solidFill>
                <a:effectLst>
                  <a:outerShdw blurRad="38100" dist="38100" dir="2700000" algn="tl">
                    <a:srgbClr val="000000">
                      <a:alpha val="43137"/>
                    </a:srgbClr>
                  </a:outerShdw>
                </a:effectLst>
              </a:rPr>
              <a:t>Management of </a:t>
            </a:r>
            <a:r>
              <a:rPr lang="en-US" dirty="0" err="1" smtClean="0">
                <a:solidFill>
                  <a:srgbClr val="FF0000"/>
                </a:solidFill>
                <a:effectLst>
                  <a:outerShdw blurRad="38100" dist="38100" dir="2700000" algn="tl">
                    <a:srgbClr val="000000">
                      <a:alpha val="43137"/>
                    </a:srgbClr>
                  </a:outerShdw>
                </a:effectLst>
              </a:rPr>
              <a:t>Aplastic</a:t>
            </a:r>
            <a:r>
              <a:rPr lang="en-US" dirty="0" smtClean="0">
                <a:solidFill>
                  <a:srgbClr val="FF0000"/>
                </a:solidFill>
                <a:effectLst>
                  <a:outerShdw blurRad="38100" dist="38100" dir="2700000" algn="tl">
                    <a:srgbClr val="000000">
                      <a:alpha val="43137"/>
                    </a:srgbClr>
                  </a:outerShdw>
                </a:effectLst>
              </a:rPr>
              <a:t> Anemia</a:t>
            </a:r>
            <a:endParaRPr lang="en-US" dirty="0">
              <a:solidFill>
                <a:srgbClr val="FF0000"/>
              </a:solidFill>
              <a:effectLst>
                <a:outerShdw blurRad="38100" dist="38100" dir="2700000" algn="tl">
                  <a:srgbClr val="000000">
                    <a:alpha val="43137"/>
                  </a:srgbClr>
                </a:outerShdw>
              </a:effectLst>
            </a:endParaRPr>
          </a:p>
        </p:txBody>
      </p:sp>
      <p:sp>
        <p:nvSpPr>
          <p:cNvPr id="8" name="Text Placeholder 7"/>
          <p:cNvSpPr>
            <a:spLocks noGrp="1"/>
          </p:cNvSpPr>
          <p:nvPr>
            <p:ph type="body" idx="1"/>
          </p:nvPr>
        </p:nvSpPr>
        <p:spPr>
          <a:xfrm>
            <a:off x="722313" y="4065563"/>
            <a:ext cx="7772400" cy="341337"/>
          </a:xfrm>
        </p:spPr>
        <p:txBody>
          <a:bodyPr>
            <a:normAutofit fontScale="92500" lnSpcReduction="20000"/>
          </a:bodyPr>
          <a:lstStyle/>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tr-TR" dirty="0" smtClean="0"/>
              <a:t>Treatment of AA</a:t>
            </a:r>
          </a:p>
        </p:txBody>
      </p:sp>
      <p:sp>
        <p:nvSpPr>
          <p:cNvPr id="34819" name="Rectangle 3"/>
          <p:cNvSpPr>
            <a:spLocks noGrp="1" noChangeArrowheads="1"/>
          </p:cNvSpPr>
          <p:nvPr>
            <p:ph type="body" idx="1"/>
          </p:nvPr>
        </p:nvSpPr>
        <p:spPr/>
        <p:txBody>
          <a:bodyPr/>
          <a:lstStyle/>
          <a:p>
            <a:pPr>
              <a:buFontTx/>
              <a:buNone/>
            </a:pPr>
            <a:r>
              <a:rPr lang="tr-TR" dirty="0" smtClean="0">
                <a:solidFill>
                  <a:srgbClr val="FF0000"/>
                </a:solidFill>
                <a:effectLst>
                  <a:outerShdw blurRad="38100" dist="38100" dir="2700000" algn="tl">
                    <a:srgbClr val="000000">
                      <a:alpha val="43137"/>
                    </a:srgbClr>
                  </a:outerShdw>
                </a:effectLst>
              </a:rPr>
              <a:t>Treatment alternatives:</a:t>
            </a:r>
          </a:p>
          <a:p>
            <a:r>
              <a:rPr lang="tr-TR" dirty="0" smtClean="0"/>
              <a:t>Allogeneic bone marrow/stem cell  transplantation</a:t>
            </a:r>
          </a:p>
          <a:p>
            <a:r>
              <a:rPr lang="tr-TR" dirty="0" smtClean="0"/>
              <a:t>Immunosupressive treatment</a:t>
            </a:r>
          </a:p>
          <a:p>
            <a:r>
              <a:rPr lang="tr-TR" sz="2800" dirty="0" smtClean="0"/>
              <a:t>Androgens</a:t>
            </a:r>
          </a:p>
          <a:p>
            <a:r>
              <a:rPr lang="tr-TR" sz="2800" dirty="0" smtClean="0"/>
              <a:t>Hematopoietic growth factors</a:t>
            </a:r>
          </a:p>
          <a:p>
            <a:r>
              <a:rPr lang="tr-TR" sz="2800" dirty="0" smtClean="0"/>
              <a:t>Supportive therapy</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Symptoms: Result of Pancytopenia</a:t>
            </a:r>
            <a:endParaRPr lang="en-US" dirty="0"/>
          </a:p>
        </p:txBody>
      </p:sp>
      <p:sp>
        <p:nvSpPr>
          <p:cNvPr id="3" name="Content Placeholder 2"/>
          <p:cNvSpPr>
            <a:spLocks noGrp="1"/>
          </p:cNvSpPr>
          <p:nvPr>
            <p:ph idx="1"/>
          </p:nvPr>
        </p:nvSpPr>
        <p:spPr/>
        <p:txBody>
          <a:bodyPr>
            <a:normAutofit lnSpcReduction="10000"/>
          </a:bodyPr>
          <a:lstStyle/>
          <a:p>
            <a:r>
              <a:rPr lang="en-US" dirty="0" smtClean="0"/>
              <a:t>Easy fatigability</a:t>
            </a:r>
          </a:p>
          <a:p>
            <a:r>
              <a:rPr lang="en-US" dirty="0" smtClean="0"/>
              <a:t>Dyspnea on exertion</a:t>
            </a:r>
          </a:p>
          <a:p>
            <a:r>
              <a:rPr lang="en-US" dirty="0" smtClean="0"/>
              <a:t>Chest tightness</a:t>
            </a:r>
          </a:p>
          <a:p>
            <a:r>
              <a:rPr lang="en-US" dirty="0" smtClean="0"/>
              <a:t>Fever </a:t>
            </a:r>
          </a:p>
          <a:p>
            <a:pPr lvl="1"/>
            <a:r>
              <a:rPr lang="en-US" dirty="0" smtClean="0"/>
              <a:t>bacterial and fungal infection</a:t>
            </a:r>
          </a:p>
          <a:p>
            <a:r>
              <a:rPr lang="en-US" dirty="0" smtClean="0"/>
              <a:t>Stomatitis, sinusitis, cellulitis</a:t>
            </a:r>
          </a:p>
          <a:p>
            <a:r>
              <a:rPr lang="en-US" dirty="0" err="1" smtClean="0"/>
              <a:t>Petechiae</a:t>
            </a:r>
            <a:r>
              <a:rPr lang="en-US" dirty="0" smtClean="0"/>
              <a:t> and </a:t>
            </a:r>
            <a:r>
              <a:rPr lang="en-US" dirty="0" err="1" smtClean="0"/>
              <a:t>ecchymoses</a:t>
            </a:r>
            <a:endParaRPr lang="en-US" dirty="0" smtClean="0"/>
          </a:p>
          <a:p>
            <a:r>
              <a:rPr lang="en-US" dirty="0" smtClean="0"/>
              <a:t>Epistaxis, </a:t>
            </a:r>
            <a:r>
              <a:rPr lang="en-US" dirty="0" err="1" smtClean="0"/>
              <a:t>conjunctival</a:t>
            </a:r>
            <a:r>
              <a:rPr lang="en-US" dirty="0" smtClean="0"/>
              <a:t> and gingival bleeding</a:t>
            </a:r>
            <a:endParaRPr lang="en-US" dirty="0"/>
          </a:p>
        </p:txBody>
      </p:sp>
    </p:spTree>
    <p:extLst>
      <p:ext uri="{BB962C8B-B14F-4D97-AF65-F5344CB8AC3E}">
        <p14:creationId xmlns:p14="http://schemas.microsoft.com/office/powerpoint/2010/main" val="326518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tr-TR" dirty="0" smtClean="0"/>
              <a:t>Treatment of AA (2)</a:t>
            </a:r>
          </a:p>
        </p:txBody>
      </p:sp>
      <p:sp>
        <p:nvSpPr>
          <p:cNvPr id="35843" name="Rectangle 3"/>
          <p:cNvSpPr>
            <a:spLocks noGrp="1" noChangeArrowheads="1"/>
          </p:cNvSpPr>
          <p:nvPr>
            <p:ph type="body" idx="1"/>
          </p:nvPr>
        </p:nvSpPr>
        <p:spPr/>
        <p:txBody>
          <a:bodyPr/>
          <a:lstStyle/>
          <a:p>
            <a:r>
              <a:rPr lang="tr-TR" dirty="0" smtClean="0">
                <a:solidFill>
                  <a:srgbClr val="FF0000"/>
                </a:solidFill>
                <a:effectLst>
                  <a:outerShdw blurRad="38100" dist="38100" dir="2700000" algn="tl">
                    <a:srgbClr val="000000">
                      <a:alpha val="43137"/>
                    </a:srgbClr>
                  </a:outerShdw>
                </a:effectLst>
              </a:rPr>
              <a:t>Stem cell transplantation:</a:t>
            </a:r>
          </a:p>
          <a:p>
            <a:pPr lvl="1"/>
            <a:r>
              <a:rPr lang="tr-TR" dirty="0" smtClean="0"/>
              <a:t>Young patients with severe AA and a HLA matched donor should undergo a stem cell transplantation</a:t>
            </a:r>
          </a:p>
          <a:p>
            <a:pPr lvl="1">
              <a:buFontTx/>
              <a:buNone/>
            </a:pPr>
            <a:r>
              <a:rPr lang="tr-TR" dirty="0" smtClean="0"/>
              <a:t>	(minimally transfused patients have a chance of &gt; 80% survival )</a:t>
            </a:r>
          </a:p>
          <a:p>
            <a:pPr lvl="1"/>
            <a:r>
              <a:rPr lang="tr-TR" dirty="0" smtClean="0">
                <a:solidFill>
                  <a:srgbClr val="FF0000"/>
                </a:solidFill>
                <a:effectLst>
                  <a:outerShdw blurRad="38100" dist="38100" dir="2700000" algn="tl">
                    <a:srgbClr val="000000">
                      <a:alpha val="43137"/>
                    </a:srgbClr>
                  </a:outerShdw>
                </a:effectLst>
              </a:rPr>
              <a:t>	Risks: </a:t>
            </a:r>
            <a:r>
              <a:rPr lang="tr-TR" dirty="0" smtClean="0"/>
              <a:t>Graft Versus Host Disease </a:t>
            </a:r>
            <a:r>
              <a:rPr lang="en-US" dirty="0" smtClean="0"/>
              <a:t>(</a:t>
            </a:r>
            <a:r>
              <a:rPr lang="tr-TR" dirty="0" smtClean="0"/>
              <a:t>GVHD</a:t>
            </a:r>
            <a:r>
              <a:rPr lang="en-US" dirty="0" smtClean="0"/>
              <a:t>)</a:t>
            </a:r>
            <a:r>
              <a:rPr lang="tr-TR" dirty="0" smtClean="0"/>
              <a:t>, engraftment failure, other</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tr-TR" smtClean="0"/>
              <a:t>Treatment of AA (3)</a:t>
            </a:r>
          </a:p>
        </p:txBody>
      </p:sp>
      <p:sp>
        <p:nvSpPr>
          <p:cNvPr id="36867" name="Rectangle 3"/>
          <p:cNvSpPr>
            <a:spLocks noGrp="1" noChangeArrowheads="1"/>
          </p:cNvSpPr>
          <p:nvPr>
            <p:ph type="body" idx="1"/>
          </p:nvPr>
        </p:nvSpPr>
        <p:spPr>
          <a:xfrm>
            <a:off x="685800" y="1744394"/>
            <a:ext cx="8278813" cy="4351606"/>
          </a:xfrm>
        </p:spPr>
        <p:txBody>
          <a:bodyPr>
            <a:normAutofit lnSpcReduction="10000"/>
          </a:bodyPr>
          <a:lstStyle/>
          <a:p>
            <a:pPr>
              <a:lnSpc>
                <a:spcPct val="90000"/>
              </a:lnSpc>
            </a:pPr>
            <a:r>
              <a:rPr lang="tr-TR" sz="4000" dirty="0" smtClean="0">
                <a:solidFill>
                  <a:srgbClr val="FF0000"/>
                </a:solidFill>
                <a:effectLst>
                  <a:outerShdw blurRad="38100" dist="38100" dir="2700000" algn="tl">
                    <a:srgbClr val="000000">
                      <a:alpha val="43137"/>
                    </a:srgbClr>
                  </a:outerShdw>
                </a:effectLst>
              </a:rPr>
              <a:t>Immunosupressive treatment</a:t>
            </a:r>
          </a:p>
          <a:p>
            <a:pPr lvl="1">
              <a:lnSpc>
                <a:spcPct val="90000"/>
              </a:lnSpc>
            </a:pPr>
            <a:r>
              <a:rPr lang="tr-TR" dirty="0" smtClean="0"/>
              <a:t>ATG or ALG (antithymosit or antilymphocytic globulin )</a:t>
            </a:r>
          </a:p>
          <a:p>
            <a:pPr lvl="1">
              <a:lnSpc>
                <a:spcPct val="90000"/>
              </a:lnSpc>
            </a:pPr>
            <a:r>
              <a:rPr lang="tr-TR" dirty="0" smtClean="0"/>
              <a:t>Cyclosporin A</a:t>
            </a:r>
          </a:p>
          <a:p>
            <a:pPr lvl="1">
              <a:lnSpc>
                <a:spcPct val="90000"/>
              </a:lnSpc>
            </a:pPr>
            <a:r>
              <a:rPr lang="tr-TR" dirty="0" smtClean="0"/>
              <a:t>Prednisolone</a:t>
            </a:r>
          </a:p>
          <a:p>
            <a:pPr lvl="1">
              <a:lnSpc>
                <a:spcPct val="90000"/>
              </a:lnSpc>
              <a:buFontTx/>
              <a:buNone/>
            </a:pPr>
            <a:r>
              <a:rPr lang="tr-TR" dirty="0" smtClean="0"/>
              <a:t>(50% chance of recovery )</a:t>
            </a:r>
          </a:p>
          <a:p>
            <a:pPr lvl="1">
              <a:lnSpc>
                <a:spcPct val="90000"/>
              </a:lnSpc>
            </a:pPr>
            <a:r>
              <a:rPr lang="tr-TR" dirty="0" smtClean="0">
                <a:solidFill>
                  <a:srgbClr val="FF0000"/>
                </a:solidFill>
                <a:effectLst>
                  <a:outerShdw blurRad="38100" dist="38100" dir="2700000" algn="tl">
                    <a:srgbClr val="000000">
                      <a:alpha val="43137"/>
                    </a:srgbClr>
                  </a:outerShdw>
                </a:effectLst>
              </a:rPr>
              <a:t>Risks: </a:t>
            </a:r>
          </a:p>
          <a:p>
            <a:pPr lvl="2">
              <a:lnSpc>
                <a:spcPct val="90000"/>
              </a:lnSpc>
            </a:pPr>
            <a:r>
              <a:rPr lang="tr-TR" dirty="0" smtClean="0">
                <a:solidFill>
                  <a:schemeClr val="tx2"/>
                </a:solidFill>
              </a:rPr>
              <a:t>Early:</a:t>
            </a:r>
            <a:r>
              <a:rPr lang="tr-TR" dirty="0" smtClean="0"/>
              <a:t>infections</a:t>
            </a:r>
          </a:p>
          <a:p>
            <a:pPr lvl="2">
              <a:lnSpc>
                <a:spcPct val="90000"/>
              </a:lnSpc>
            </a:pPr>
            <a:r>
              <a:rPr lang="tr-TR" dirty="0" smtClean="0">
                <a:solidFill>
                  <a:schemeClr val="tx2"/>
                </a:solidFill>
              </a:rPr>
              <a:t>Late:</a:t>
            </a:r>
            <a:r>
              <a:rPr lang="tr-TR" dirty="0" smtClean="0"/>
              <a:t> MDS, PNH, leukemia, other malignancies,</a:t>
            </a:r>
          </a:p>
          <a:p>
            <a:pPr lvl="2">
              <a:lnSpc>
                <a:spcPct val="90000"/>
              </a:lnSpc>
              <a:buFontTx/>
              <a:buNone/>
            </a:pPr>
            <a:r>
              <a:rPr lang="tr-TR" dirty="0" smtClean="0"/>
              <a:t>           relapse</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228600"/>
            <a:ext cx="7772400" cy="1143000"/>
          </a:xfrm>
        </p:spPr>
        <p:txBody>
          <a:bodyPr/>
          <a:lstStyle/>
          <a:p>
            <a:r>
              <a:rPr lang="tr-TR" smtClean="0"/>
              <a:t>Treatment of AA (4)</a:t>
            </a:r>
          </a:p>
        </p:txBody>
      </p:sp>
      <p:sp>
        <p:nvSpPr>
          <p:cNvPr id="41987" name="Rectangle 3"/>
          <p:cNvSpPr>
            <a:spLocks noGrp="1" noChangeArrowheads="1"/>
          </p:cNvSpPr>
          <p:nvPr>
            <p:ph type="body" idx="1"/>
          </p:nvPr>
        </p:nvSpPr>
        <p:spPr>
          <a:xfrm>
            <a:off x="611188" y="1196975"/>
            <a:ext cx="8278812" cy="4495800"/>
          </a:xfrm>
        </p:spPr>
        <p:txBody>
          <a:bodyPr>
            <a:normAutofit fontScale="92500" lnSpcReduction="10000"/>
          </a:bodyPr>
          <a:lstStyle/>
          <a:p>
            <a:pPr>
              <a:buFontTx/>
              <a:buNone/>
            </a:pPr>
            <a:r>
              <a:rPr lang="tr-TR" sz="3900" b="1" dirty="0" smtClean="0">
                <a:solidFill>
                  <a:srgbClr val="FF0000"/>
                </a:solidFill>
                <a:effectLst>
                  <a:outerShdw blurRad="38100" dist="38100" dir="2700000" algn="tl">
                    <a:srgbClr val="000000">
                      <a:alpha val="43137"/>
                    </a:srgbClr>
                  </a:outerShdw>
                </a:effectLst>
              </a:rPr>
              <a:t>Supportive treatment</a:t>
            </a:r>
          </a:p>
          <a:p>
            <a:r>
              <a:rPr lang="tr-TR" sz="2800" b="1" dirty="0" smtClean="0">
                <a:solidFill>
                  <a:srgbClr val="00B0F0"/>
                </a:solidFill>
              </a:rPr>
              <a:t>Hemopoetic Growth Factors:</a:t>
            </a:r>
          </a:p>
          <a:p>
            <a:pPr>
              <a:buFontTx/>
              <a:buNone/>
            </a:pPr>
            <a:r>
              <a:rPr lang="tr-TR" sz="2800" dirty="0" smtClean="0"/>
              <a:t>    </a:t>
            </a:r>
            <a:r>
              <a:rPr lang="tr-TR" sz="2000" dirty="0" smtClean="0"/>
              <a:t>GM-CSF, G-CSF: efficiency ? (limited or not)</a:t>
            </a:r>
            <a:endParaRPr lang="tr-TR" sz="2800" dirty="0" smtClean="0"/>
          </a:p>
          <a:p>
            <a:r>
              <a:rPr lang="tr-TR" sz="2800" b="1" dirty="0" smtClean="0">
                <a:solidFill>
                  <a:srgbClr val="00B0F0"/>
                </a:solidFill>
              </a:rPr>
              <a:t>Transfusions</a:t>
            </a:r>
            <a:r>
              <a:rPr lang="tr-TR" sz="2800" dirty="0" smtClean="0">
                <a:solidFill>
                  <a:srgbClr val="00B0F0"/>
                </a:solidFill>
              </a:rPr>
              <a:t>:</a:t>
            </a:r>
          </a:p>
          <a:p>
            <a:pPr lvl="1"/>
            <a:r>
              <a:rPr lang="tr-TR" sz="2400" dirty="0" smtClean="0"/>
              <a:t>Only when indicated</a:t>
            </a:r>
          </a:p>
          <a:p>
            <a:pPr lvl="1"/>
            <a:r>
              <a:rPr lang="tr-TR" sz="2400" dirty="0" smtClean="0"/>
              <a:t>Exclude family members as transfusion donors</a:t>
            </a:r>
          </a:p>
          <a:p>
            <a:pPr lvl="1"/>
            <a:r>
              <a:rPr lang="tr-TR" sz="2400" dirty="0" smtClean="0"/>
              <a:t>Cellular blood products must be irradiated before  transfusions </a:t>
            </a:r>
          </a:p>
          <a:p>
            <a:pPr lvl="1"/>
            <a:r>
              <a:rPr lang="tr-TR" sz="2400" dirty="0" smtClean="0"/>
              <a:t>May cause:</a:t>
            </a:r>
            <a:r>
              <a:rPr lang="en-US" sz="2400" dirty="0" smtClean="0"/>
              <a:t> </a:t>
            </a:r>
            <a:r>
              <a:rPr lang="tr-TR" sz="2400" dirty="0" smtClean="0"/>
              <a:t>Iron overload </a:t>
            </a:r>
            <a:r>
              <a:rPr lang="tr-TR" sz="2000" dirty="0" smtClean="0"/>
              <a:t>(Repeated RBC’s),</a:t>
            </a:r>
            <a:r>
              <a:rPr lang="tr-TR" sz="2400" dirty="0" smtClean="0"/>
              <a:t> alloimmunization, infection transmission </a:t>
            </a:r>
          </a:p>
          <a:p>
            <a:pPr lvl="1">
              <a:buFontTx/>
              <a:buNone/>
            </a:pPr>
            <a:r>
              <a:rPr lang="tr-TR" sz="2400" dirty="0" smtClean="0"/>
              <a:t>	 </a:t>
            </a:r>
            <a:r>
              <a:rPr lang="tr-TR" sz="2000" dirty="0" smtClean="0"/>
              <a:t>(eg : HIV,HCV,HBV,CMVetc),</a:t>
            </a:r>
          </a:p>
          <a:p>
            <a:r>
              <a:rPr lang="tr-TR" sz="2800" b="1" dirty="0" smtClean="0">
                <a:solidFill>
                  <a:srgbClr val="00B0F0"/>
                </a:solidFill>
              </a:rPr>
              <a:t>Infections:</a:t>
            </a:r>
            <a:r>
              <a:rPr lang="tr-TR" sz="2400" b="1" dirty="0" smtClean="0">
                <a:solidFill>
                  <a:srgbClr val="00B0F0"/>
                </a:solidFill>
              </a:rPr>
              <a:t> </a:t>
            </a:r>
            <a:r>
              <a:rPr lang="tr-TR" sz="2400" dirty="0" smtClean="0"/>
              <a:t>Preventive care, early diagnosis and treatment</a:t>
            </a:r>
          </a:p>
          <a:p>
            <a:pPr lvl="1"/>
            <a:endParaRPr lang="tr-TR" sz="20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1987">
                                            <p:txEl>
                                              <p:pRg st="3" end="3"/>
                                            </p:txEl>
                                          </p:spTgt>
                                        </p:tgtEl>
                                        <p:attrNameLst>
                                          <p:attrName>style.visibility</p:attrName>
                                        </p:attrNameLst>
                                      </p:cBhvr>
                                      <p:to>
                                        <p:strVal val="visible"/>
                                      </p:to>
                                    </p:set>
                                    <p:anim calcmode="lin" valueType="num">
                                      <p:cBhvr>
                                        <p:cTn id="7" dur="500" fill="hold"/>
                                        <p:tgtEl>
                                          <p:spTgt spid="41987">
                                            <p:txEl>
                                              <p:pRg st="3" end="3"/>
                                            </p:txEl>
                                          </p:spTgt>
                                        </p:tgtEl>
                                        <p:attrNameLst>
                                          <p:attrName>ppt_w</p:attrName>
                                        </p:attrNameLst>
                                      </p:cBhvr>
                                      <p:tavLst>
                                        <p:tav tm="0">
                                          <p:val>
                                            <p:strVal val="#ppt_w*0.70"/>
                                          </p:val>
                                        </p:tav>
                                        <p:tav tm="100000">
                                          <p:val>
                                            <p:strVal val="#ppt_w"/>
                                          </p:val>
                                        </p:tav>
                                      </p:tavLst>
                                    </p:anim>
                                    <p:anim calcmode="lin" valueType="num">
                                      <p:cBhvr>
                                        <p:cTn id="8" dur="500" fill="hold"/>
                                        <p:tgtEl>
                                          <p:spTgt spid="41987">
                                            <p:txEl>
                                              <p:pRg st="3" end="3"/>
                                            </p:txEl>
                                          </p:spTgt>
                                        </p:tgtEl>
                                        <p:attrNameLst>
                                          <p:attrName>ppt_h</p:attrName>
                                        </p:attrNameLst>
                                      </p:cBhvr>
                                      <p:tavLst>
                                        <p:tav tm="0">
                                          <p:val>
                                            <p:strVal val="#ppt_h"/>
                                          </p:val>
                                        </p:tav>
                                        <p:tav tm="100000">
                                          <p:val>
                                            <p:strVal val="#ppt_h"/>
                                          </p:val>
                                        </p:tav>
                                      </p:tavLst>
                                    </p:anim>
                                    <p:animEffect transition="in" filter="fade">
                                      <p:cBhvr>
                                        <p:cTn id="9" dur="500"/>
                                        <p:tgtEl>
                                          <p:spTgt spid="41987">
                                            <p:txEl>
                                              <p:pRg st="3" end="3"/>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41987">
                                            <p:txEl>
                                              <p:pRg st="4" end="4"/>
                                            </p:txEl>
                                          </p:spTgt>
                                        </p:tgtEl>
                                        <p:attrNameLst>
                                          <p:attrName>style.visibility</p:attrName>
                                        </p:attrNameLst>
                                      </p:cBhvr>
                                      <p:to>
                                        <p:strVal val="visible"/>
                                      </p:to>
                                    </p:set>
                                    <p:anim calcmode="lin" valueType="num">
                                      <p:cBhvr>
                                        <p:cTn id="12" dur="500" fill="hold"/>
                                        <p:tgtEl>
                                          <p:spTgt spid="41987">
                                            <p:txEl>
                                              <p:pRg st="4" end="4"/>
                                            </p:txEl>
                                          </p:spTgt>
                                        </p:tgtEl>
                                        <p:attrNameLst>
                                          <p:attrName>ppt_w</p:attrName>
                                        </p:attrNameLst>
                                      </p:cBhvr>
                                      <p:tavLst>
                                        <p:tav tm="0">
                                          <p:val>
                                            <p:strVal val="#ppt_w*0.70"/>
                                          </p:val>
                                        </p:tav>
                                        <p:tav tm="100000">
                                          <p:val>
                                            <p:strVal val="#ppt_w"/>
                                          </p:val>
                                        </p:tav>
                                      </p:tavLst>
                                    </p:anim>
                                    <p:anim calcmode="lin" valueType="num">
                                      <p:cBhvr>
                                        <p:cTn id="13" dur="500" fill="hold"/>
                                        <p:tgtEl>
                                          <p:spTgt spid="41987">
                                            <p:txEl>
                                              <p:pRg st="4" end="4"/>
                                            </p:txEl>
                                          </p:spTgt>
                                        </p:tgtEl>
                                        <p:attrNameLst>
                                          <p:attrName>ppt_h</p:attrName>
                                        </p:attrNameLst>
                                      </p:cBhvr>
                                      <p:tavLst>
                                        <p:tav tm="0">
                                          <p:val>
                                            <p:strVal val="#ppt_h"/>
                                          </p:val>
                                        </p:tav>
                                        <p:tav tm="100000">
                                          <p:val>
                                            <p:strVal val="#ppt_h"/>
                                          </p:val>
                                        </p:tav>
                                      </p:tavLst>
                                    </p:anim>
                                    <p:animEffect transition="in" filter="fade">
                                      <p:cBhvr>
                                        <p:cTn id="14" dur="500"/>
                                        <p:tgtEl>
                                          <p:spTgt spid="41987">
                                            <p:txEl>
                                              <p:pRg st="4" end="4"/>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41987">
                                            <p:txEl>
                                              <p:pRg st="5" end="5"/>
                                            </p:txEl>
                                          </p:spTgt>
                                        </p:tgtEl>
                                        <p:attrNameLst>
                                          <p:attrName>style.visibility</p:attrName>
                                        </p:attrNameLst>
                                      </p:cBhvr>
                                      <p:to>
                                        <p:strVal val="visible"/>
                                      </p:to>
                                    </p:set>
                                    <p:anim calcmode="lin" valueType="num">
                                      <p:cBhvr>
                                        <p:cTn id="17" dur="500" fill="hold"/>
                                        <p:tgtEl>
                                          <p:spTgt spid="41987">
                                            <p:txEl>
                                              <p:pRg st="5" end="5"/>
                                            </p:txEl>
                                          </p:spTgt>
                                        </p:tgtEl>
                                        <p:attrNameLst>
                                          <p:attrName>ppt_w</p:attrName>
                                        </p:attrNameLst>
                                      </p:cBhvr>
                                      <p:tavLst>
                                        <p:tav tm="0">
                                          <p:val>
                                            <p:strVal val="#ppt_w*0.70"/>
                                          </p:val>
                                        </p:tav>
                                        <p:tav tm="100000">
                                          <p:val>
                                            <p:strVal val="#ppt_w"/>
                                          </p:val>
                                        </p:tav>
                                      </p:tavLst>
                                    </p:anim>
                                    <p:anim calcmode="lin" valueType="num">
                                      <p:cBhvr>
                                        <p:cTn id="18" dur="500" fill="hold"/>
                                        <p:tgtEl>
                                          <p:spTgt spid="41987">
                                            <p:txEl>
                                              <p:pRg st="5" end="5"/>
                                            </p:txEl>
                                          </p:spTgt>
                                        </p:tgtEl>
                                        <p:attrNameLst>
                                          <p:attrName>ppt_h</p:attrName>
                                        </p:attrNameLst>
                                      </p:cBhvr>
                                      <p:tavLst>
                                        <p:tav tm="0">
                                          <p:val>
                                            <p:strVal val="#ppt_h"/>
                                          </p:val>
                                        </p:tav>
                                        <p:tav tm="100000">
                                          <p:val>
                                            <p:strVal val="#ppt_h"/>
                                          </p:val>
                                        </p:tav>
                                      </p:tavLst>
                                    </p:anim>
                                    <p:animEffect transition="in" filter="fade">
                                      <p:cBhvr>
                                        <p:cTn id="19" dur="500"/>
                                        <p:tgtEl>
                                          <p:spTgt spid="41987">
                                            <p:txEl>
                                              <p:pRg st="5" end="5"/>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41987">
                                            <p:txEl>
                                              <p:pRg st="6" end="6"/>
                                            </p:txEl>
                                          </p:spTgt>
                                        </p:tgtEl>
                                        <p:attrNameLst>
                                          <p:attrName>style.visibility</p:attrName>
                                        </p:attrNameLst>
                                      </p:cBhvr>
                                      <p:to>
                                        <p:strVal val="visible"/>
                                      </p:to>
                                    </p:set>
                                    <p:anim calcmode="lin" valueType="num">
                                      <p:cBhvr>
                                        <p:cTn id="22" dur="500" fill="hold"/>
                                        <p:tgtEl>
                                          <p:spTgt spid="41987">
                                            <p:txEl>
                                              <p:pRg st="6" end="6"/>
                                            </p:txEl>
                                          </p:spTgt>
                                        </p:tgtEl>
                                        <p:attrNameLst>
                                          <p:attrName>ppt_w</p:attrName>
                                        </p:attrNameLst>
                                      </p:cBhvr>
                                      <p:tavLst>
                                        <p:tav tm="0">
                                          <p:val>
                                            <p:strVal val="#ppt_w*0.70"/>
                                          </p:val>
                                        </p:tav>
                                        <p:tav tm="100000">
                                          <p:val>
                                            <p:strVal val="#ppt_w"/>
                                          </p:val>
                                        </p:tav>
                                      </p:tavLst>
                                    </p:anim>
                                    <p:anim calcmode="lin" valueType="num">
                                      <p:cBhvr>
                                        <p:cTn id="23" dur="500" fill="hold"/>
                                        <p:tgtEl>
                                          <p:spTgt spid="41987">
                                            <p:txEl>
                                              <p:pRg st="6" end="6"/>
                                            </p:txEl>
                                          </p:spTgt>
                                        </p:tgtEl>
                                        <p:attrNameLst>
                                          <p:attrName>ppt_h</p:attrName>
                                        </p:attrNameLst>
                                      </p:cBhvr>
                                      <p:tavLst>
                                        <p:tav tm="0">
                                          <p:val>
                                            <p:strVal val="#ppt_h"/>
                                          </p:val>
                                        </p:tav>
                                        <p:tav tm="100000">
                                          <p:val>
                                            <p:strVal val="#ppt_h"/>
                                          </p:val>
                                        </p:tav>
                                      </p:tavLst>
                                    </p:anim>
                                    <p:animEffect transition="in" filter="fade">
                                      <p:cBhvr>
                                        <p:cTn id="24" dur="500"/>
                                        <p:tgtEl>
                                          <p:spTgt spid="41987">
                                            <p:txEl>
                                              <p:pRg st="6" end="6"/>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41987">
                                            <p:txEl>
                                              <p:pRg st="7" end="7"/>
                                            </p:txEl>
                                          </p:spTgt>
                                        </p:tgtEl>
                                        <p:attrNameLst>
                                          <p:attrName>style.visibility</p:attrName>
                                        </p:attrNameLst>
                                      </p:cBhvr>
                                      <p:to>
                                        <p:strVal val="visible"/>
                                      </p:to>
                                    </p:set>
                                    <p:anim calcmode="lin" valueType="num">
                                      <p:cBhvr>
                                        <p:cTn id="27" dur="500" fill="hold"/>
                                        <p:tgtEl>
                                          <p:spTgt spid="41987">
                                            <p:txEl>
                                              <p:pRg st="7" end="7"/>
                                            </p:txEl>
                                          </p:spTgt>
                                        </p:tgtEl>
                                        <p:attrNameLst>
                                          <p:attrName>ppt_w</p:attrName>
                                        </p:attrNameLst>
                                      </p:cBhvr>
                                      <p:tavLst>
                                        <p:tav tm="0">
                                          <p:val>
                                            <p:strVal val="#ppt_w*0.70"/>
                                          </p:val>
                                        </p:tav>
                                        <p:tav tm="100000">
                                          <p:val>
                                            <p:strVal val="#ppt_w"/>
                                          </p:val>
                                        </p:tav>
                                      </p:tavLst>
                                    </p:anim>
                                    <p:anim calcmode="lin" valueType="num">
                                      <p:cBhvr>
                                        <p:cTn id="28" dur="500" fill="hold"/>
                                        <p:tgtEl>
                                          <p:spTgt spid="41987">
                                            <p:txEl>
                                              <p:pRg st="7" end="7"/>
                                            </p:txEl>
                                          </p:spTgt>
                                        </p:tgtEl>
                                        <p:attrNameLst>
                                          <p:attrName>ppt_h</p:attrName>
                                        </p:attrNameLst>
                                      </p:cBhvr>
                                      <p:tavLst>
                                        <p:tav tm="0">
                                          <p:val>
                                            <p:strVal val="#ppt_h"/>
                                          </p:val>
                                        </p:tav>
                                        <p:tav tm="100000">
                                          <p:val>
                                            <p:strVal val="#ppt_h"/>
                                          </p:val>
                                        </p:tav>
                                      </p:tavLst>
                                    </p:anim>
                                    <p:animEffect transition="in" filter="fade">
                                      <p:cBhvr>
                                        <p:cTn id="29" dur="500"/>
                                        <p:tgtEl>
                                          <p:spTgt spid="41987">
                                            <p:txEl>
                                              <p:pRg st="7" end="7"/>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41987">
                                            <p:txEl>
                                              <p:pRg st="8" end="8"/>
                                            </p:txEl>
                                          </p:spTgt>
                                        </p:tgtEl>
                                        <p:attrNameLst>
                                          <p:attrName>style.visibility</p:attrName>
                                        </p:attrNameLst>
                                      </p:cBhvr>
                                      <p:to>
                                        <p:strVal val="visible"/>
                                      </p:to>
                                    </p:set>
                                    <p:anim calcmode="lin" valueType="num">
                                      <p:cBhvr>
                                        <p:cTn id="32" dur="500" fill="hold"/>
                                        <p:tgtEl>
                                          <p:spTgt spid="41987">
                                            <p:txEl>
                                              <p:pRg st="8" end="8"/>
                                            </p:txEl>
                                          </p:spTgt>
                                        </p:tgtEl>
                                        <p:attrNameLst>
                                          <p:attrName>ppt_w</p:attrName>
                                        </p:attrNameLst>
                                      </p:cBhvr>
                                      <p:tavLst>
                                        <p:tav tm="0">
                                          <p:val>
                                            <p:strVal val="#ppt_w*0.70"/>
                                          </p:val>
                                        </p:tav>
                                        <p:tav tm="100000">
                                          <p:val>
                                            <p:strVal val="#ppt_w"/>
                                          </p:val>
                                        </p:tav>
                                      </p:tavLst>
                                    </p:anim>
                                    <p:anim calcmode="lin" valueType="num">
                                      <p:cBhvr>
                                        <p:cTn id="33" dur="500" fill="hold"/>
                                        <p:tgtEl>
                                          <p:spTgt spid="41987">
                                            <p:txEl>
                                              <p:pRg st="8" end="8"/>
                                            </p:txEl>
                                          </p:spTgt>
                                        </p:tgtEl>
                                        <p:attrNameLst>
                                          <p:attrName>ppt_h</p:attrName>
                                        </p:attrNameLst>
                                      </p:cBhvr>
                                      <p:tavLst>
                                        <p:tav tm="0">
                                          <p:val>
                                            <p:strVal val="#ppt_h"/>
                                          </p:val>
                                        </p:tav>
                                        <p:tav tm="100000">
                                          <p:val>
                                            <p:strVal val="#ppt_h"/>
                                          </p:val>
                                        </p:tav>
                                      </p:tavLst>
                                    </p:anim>
                                    <p:animEffect transition="in" filter="fade">
                                      <p:cBhvr>
                                        <p:cTn id="34" dur="500"/>
                                        <p:tgtEl>
                                          <p:spTgt spid="41987">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nodeType="clickEffect">
                                  <p:stCondLst>
                                    <p:cond delay="0"/>
                                  </p:stCondLst>
                                  <p:childTnLst>
                                    <p:set>
                                      <p:cBhvr>
                                        <p:cTn id="38" dur="1" fill="hold">
                                          <p:stCondLst>
                                            <p:cond delay="0"/>
                                          </p:stCondLst>
                                        </p:cTn>
                                        <p:tgtEl>
                                          <p:spTgt spid="41987">
                                            <p:txEl>
                                              <p:pRg st="9" end="9"/>
                                            </p:txEl>
                                          </p:spTgt>
                                        </p:tgtEl>
                                        <p:attrNameLst>
                                          <p:attrName>style.visibility</p:attrName>
                                        </p:attrNameLst>
                                      </p:cBhvr>
                                      <p:to>
                                        <p:strVal val="visible"/>
                                      </p:to>
                                    </p:set>
                                    <p:anim calcmode="lin" valueType="num">
                                      <p:cBhvr>
                                        <p:cTn id="39" dur="500" fill="hold"/>
                                        <p:tgtEl>
                                          <p:spTgt spid="41987">
                                            <p:txEl>
                                              <p:pRg st="9" end="9"/>
                                            </p:txEl>
                                          </p:spTgt>
                                        </p:tgtEl>
                                        <p:attrNameLst>
                                          <p:attrName>ppt_w</p:attrName>
                                        </p:attrNameLst>
                                      </p:cBhvr>
                                      <p:tavLst>
                                        <p:tav tm="0">
                                          <p:val>
                                            <p:strVal val="#ppt_w*0.70"/>
                                          </p:val>
                                        </p:tav>
                                        <p:tav tm="100000">
                                          <p:val>
                                            <p:strVal val="#ppt_w"/>
                                          </p:val>
                                        </p:tav>
                                      </p:tavLst>
                                    </p:anim>
                                    <p:anim calcmode="lin" valueType="num">
                                      <p:cBhvr>
                                        <p:cTn id="40" dur="500" fill="hold"/>
                                        <p:tgtEl>
                                          <p:spTgt spid="41987">
                                            <p:txEl>
                                              <p:pRg st="9" end="9"/>
                                            </p:txEl>
                                          </p:spTgt>
                                        </p:tgtEl>
                                        <p:attrNameLst>
                                          <p:attrName>ppt_h</p:attrName>
                                        </p:attrNameLst>
                                      </p:cBhvr>
                                      <p:tavLst>
                                        <p:tav tm="0">
                                          <p:val>
                                            <p:strVal val="#ppt_h"/>
                                          </p:val>
                                        </p:tav>
                                        <p:tav tm="100000">
                                          <p:val>
                                            <p:strVal val="#ppt_h"/>
                                          </p:val>
                                        </p:tav>
                                      </p:tavLst>
                                    </p:anim>
                                    <p:animEffect transition="in" filter="fade">
                                      <p:cBhvr>
                                        <p:cTn id="41" dur="500"/>
                                        <p:tgtEl>
                                          <p:spTgt spid="4198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32134"/>
            <a:ext cx="8229600" cy="4525963"/>
          </a:xfrm>
        </p:spPr>
        <p:txBody>
          <a:bodyPr>
            <a:noAutofit/>
          </a:bodyPr>
          <a:lstStyle/>
          <a:p>
            <a:r>
              <a:rPr lang="en-US" sz="2400" dirty="0" smtClean="0">
                <a:latin typeface="Calibri"/>
                <a:cs typeface="Calibri"/>
              </a:rPr>
              <a:t>Supportive care</a:t>
            </a:r>
          </a:p>
          <a:p>
            <a:pPr lvl="1"/>
            <a:r>
              <a:rPr lang="en-US" sz="2400" dirty="0" smtClean="0">
                <a:latin typeface="Calibri"/>
                <a:cs typeface="Calibri"/>
              </a:rPr>
              <a:t>Antimicrobials for infections</a:t>
            </a:r>
          </a:p>
          <a:p>
            <a:pPr lvl="2"/>
            <a:r>
              <a:rPr lang="en-US" sz="2400" dirty="0" smtClean="0">
                <a:latin typeface="Calibri"/>
                <a:cs typeface="Calibri"/>
              </a:rPr>
              <a:t>Mouth care</a:t>
            </a:r>
          </a:p>
          <a:p>
            <a:pPr lvl="3"/>
            <a:r>
              <a:rPr lang="en-US" sz="2400" dirty="0" smtClean="0">
                <a:latin typeface="Calibri"/>
                <a:cs typeface="Calibri"/>
              </a:rPr>
              <a:t>Soft  tooth brush</a:t>
            </a:r>
          </a:p>
          <a:p>
            <a:pPr lvl="3"/>
            <a:r>
              <a:rPr lang="en-US" sz="2400" dirty="0" smtClean="0">
                <a:latin typeface="Calibri"/>
                <a:cs typeface="Calibri"/>
              </a:rPr>
              <a:t>Mouth rinses (salt water or </a:t>
            </a:r>
            <a:r>
              <a:rPr lang="en-US" sz="2400" dirty="0" err="1" smtClean="0">
                <a:latin typeface="Calibri"/>
                <a:cs typeface="Calibri"/>
              </a:rPr>
              <a:t>chlorhexidine</a:t>
            </a:r>
            <a:r>
              <a:rPr lang="en-US" sz="2400" dirty="0" smtClean="0">
                <a:latin typeface="Calibri"/>
                <a:cs typeface="Calibri"/>
              </a:rPr>
              <a:t>)</a:t>
            </a:r>
          </a:p>
          <a:p>
            <a:pPr lvl="2"/>
            <a:r>
              <a:rPr lang="en-US" sz="2400" dirty="0" smtClean="0">
                <a:latin typeface="Calibri"/>
                <a:cs typeface="Calibri"/>
              </a:rPr>
              <a:t>Antimicrobial prophylaxis</a:t>
            </a:r>
          </a:p>
          <a:p>
            <a:pPr lvl="3"/>
            <a:r>
              <a:rPr lang="en-US" sz="2400" dirty="0" err="1" smtClean="0">
                <a:latin typeface="Calibri"/>
                <a:cs typeface="Calibri"/>
              </a:rPr>
              <a:t>Quinolones</a:t>
            </a:r>
            <a:endParaRPr lang="en-US" sz="2400" dirty="0" smtClean="0">
              <a:latin typeface="Calibri"/>
              <a:cs typeface="Calibri"/>
            </a:endParaRPr>
          </a:p>
          <a:p>
            <a:pPr lvl="3"/>
            <a:r>
              <a:rPr lang="en-US" sz="2400" dirty="0" smtClean="0">
                <a:latin typeface="Calibri"/>
                <a:cs typeface="Calibri"/>
              </a:rPr>
              <a:t>Fluconazole vs. </a:t>
            </a:r>
            <a:r>
              <a:rPr lang="en-US" sz="2400" dirty="0" err="1" smtClean="0">
                <a:latin typeface="Calibri"/>
                <a:cs typeface="Calibri"/>
              </a:rPr>
              <a:t>itraconazole/posaconazole</a:t>
            </a:r>
            <a:endParaRPr lang="en-US" sz="2400" dirty="0" smtClean="0">
              <a:latin typeface="Calibri"/>
              <a:cs typeface="Calibri"/>
            </a:endParaRPr>
          </a:p>
          <a:p>
            <a:pPr lvl="3"/>
            <a:r>
              <a:rPr lang="en-US" sz="2400" dirty="0" smtClean="0">
                <a:latin typeface="Calibri"/>
                <a:cs typeface="Calibri"/>
              </a:rPr>
              <a:t>During and following ATGAM</a:t>
            </a:r>
          </a:p>
          <a:p>
            <a:pPr lvl="4"/>
            <a:r>
              <a:rPr lang="en-US" sz="2400" dirty="0" smtClean="0">
                <a:latin typeface="Calibri"/>
                <a:cs typeface="Calibri"/>
              </a:rPr>
              <a:t>Acyclovir vs. </a:t>
            </a:r>
            <a:r>
              <a:rPr lang="en-US" sz="2400" dirty="0" err="1" smtClean="0">
                <a:latin typeface="Calibri"/>
                <a:cs typeface="Calibri"/>
              </a:rPr>
              <a:t>valacyclovir</a:t>
            </a:r>
            <a:endParaRPr lang="en-US" sz="2400" dirty="0" smtClean="0">
              <a:latin typeface="Calibri"/>
              <a:cs typeface="Calibri"/>
            </a:endParaRPr>
          </a:p>
          <a:p>
            <a:pPr lvl="4"/>
            <a:r>
              <a:rPr lang="en-US" sz="2400" dirty="0" smtClean="0">
                <a:latin typeface="Calibri"/>
                <a:cs typeface="Calibri"/>
              </a:rPr>
              <a:t>PJP prophylaxis ?</a:t>
            </a:r>
          </a:p>
        </p:txBody>
      </p:sp>
      <p:sp>
        <p:nvSpPr>
          <p:cNvPr id="2" name="Title 1"/>
          <p:cNvSpPr>
            <a:spLocks noGrp="1"/>
          </p:cNvSpPr>
          <p:nvPr>
            <p:ph type="title"/>
          </p:nvPr>
        </p:nvSpPr>
        <p:spPr/>
        <p:txBody>
          <a:bodyPr/>
          <a:lstStyle/>
          <a:p>
            <a:r>
              <a:rPr lang="en-US" dirty="0" smtClean="0"/>
              <a:t>Treatment of aplastic anemia</a:t>
            </a:r>
            <a:endParaRPr lang="en-US" dirty="0"/>
          </a:p>
        </p:txBody>
      </p:sp>
    </p:spTree>
    <p:extLst>
      <p:ext uri="{BB962C8B-B14F-4D97-AF65-F5344CB8AC3E}">
        <p14:creationId xmlns:p14="http://schemas.microsoft.com/office/powerpoint/2010/main" val="1893360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153552"/>
            <a:ext cx="8447649" cy="4804546"/>
          </a:xfrm>
        </p:spPr>
        <p:txBody>
          <a:bodyPr>
            <a:noAutofit/>
          </a:bodyPr>
          <a:lstStyle/>
          <a:p>
            <a:r>
              <a:rPr lang="en-US" sz="1900" dirty="0" smtClean="0">
                <a:latin typeface="Calibri"/>
                <a:cs typeface="Calibri"/>
              </a:rPr>
              <a:t>Supportive care</a:t>
            </a:r>
          </a:p>
          <a:p>
            <a:pPr lvl="1"/>
            <a:r>
              <a:rPr lang="en-US" sz="1900" dirty="0" smtClean="0">
                <a:latin typeface="Calibri"/>
                <a:cs typeface="Calibri"/>
              </a:rPr>
              <a:t>Transfusions for symptom management</a:t>
            </a:r>
          </a:p>
          <a:p>
            <a:pPr lvl="2"/>
            <a:r>
              <a:rPr lang="en-US" sz="1900" dirty="0" smtClean="0">
                <a:latin typeface="Calibri"/>
                <a:cs typeface="Calibri"/>
              </a:rPr>
              <a:t>Minimize in SCT candidates to prevent HLA and non-HLA </a:t>
            </a:r>
            <a:r>
              <a:rPr lang="en-US" sz="1900" dirty="0" err="1" smtClean="0">
                <a:latin typeface="Calibri"/>
                <a:cs typeface="Calibri"/>
              </a:rPr>
              <a:t>allo</a:t>
            </a:r>
            <a:r>
              <a:rPr lang="en-US" sz="1900" dirty="0" smtClean="0">
                <a:latin typeface="Calibri"/>
                <a:cs typeface="Calibri"/>
              </a:rPr>
              <a:t>-immunization</a:t>
            </a:r>
          </a:p>
          <a:p>
            <a:pPr lvl="2"/>
            <a:r>
              <a:rPr lang="en-US" sz="1900" dirty="0" smtClean="0">
                <a:latin typeface="Calibri"/>
                <a:cs typeface="Calibri"/>
              </a:rPr>
              <a:t>Thresholds</a:t>
            </a:r>
          </a:p>
          <a:p>
            <a:pPr lvl="3"/>
            <a:r>
              <a:rPr lang="en-US" dirty="0" smtClean="0">
                <a:latin typeface="Calibri"/>
                <a:cs typeface="Calibri"/>
              </a:rPr>
              <a:t>Platelets &lt;20,000/L with ATGAM</a:t>
            </a:r>
          </a:p>
          <a:p>
            <a:pPr lvl="2"/>
            <a:r>
              <a:rPr lang="en-US" sz="1900" dirty="0" smtClean="0">
                <a:latin typeface="Calibri"/>
                <a:cs typeface="Calibri"/>
              </a:rPr>
              <a:t>Consider type of product needed</a:t>
            </a:r>
          </a:p>
          <a:p>
            <a:pPr lvl="3"/>
            <a:r>
              <a:rPr lang="en-US" dirty="0" smtClean="0">
                <a:latin typeface="Calibri"/>
                <a:cs typeface="Calibri"/>
              </a:rPr>
              <a:t>Matched products (</a:t>
            </a:r>
            <a:r>
              <a:rPr lang="en-US" dirty="0" err="1" smtClean="0">
                <a:latin typeface="Calibri"/>
                <a:cs typeface="Calibri"/>
              </a:rPr>
              <a:t>Rh</a:t>
            </a:r>
            <a:r>
              <a:rPr lang="en-US" dirty="0" smtClean="0">
                <a:latin typeface="Calibri"/>
                <a:cs typeface="Calibri"/>
              </a:rPr>
              <a:t>, </a:t>
            </a:r>
            <a:r>
              <a:rPr lang="en-US" dirty="0" err="1" smtClean="0">
                <a:latin typeface="Calibri"/>
                <a:cs typeface="Calibri"/>
              </a:rPr>
              <a:t>Kell</a:t>
            </a:r>
            <a:r>
              <a:rPr lang="en-US" dirty="0" smtClean="0">
                <a:latin typeface="Calibri"/>
                <a:cs typeface="Calibri"/>
              </a:rPr>
              <a:t>, Platelets)?</a:t>
            </a:r>
          </a:p>
          <a:p>
            <a:pPr lvl="3"/>
            <a:r>
              <a:rPr lang="en-US" dirty="0" smtClean="0">
                <a:latin typeface="Calibri"/>
                <a:cs typeface="Calibri"/>
              </a:rPr>
              <a:t>Irradiated? – especially during HASCT and ATGAM</a:t>
            </a:r>
          </a:p>
          <a:p>
            <a:pPr lvl="3"/>
            <a:r>
              <a:rPr lang="en-US" dirty="0" smtClean="0">
                <a:latin typeface="Calibri"/>
                <a:cs typeface="Calibri"/>
              </a:rPr>
              <a:t>CMV negative? – during HSCT</a:t>
            </a:r>
          </a:p>
          <a:p>
            <a:pPr lvl="1"/>
            <a:r>
              <a:rPr lang="en-US" sz="1900" dirty="0" smtClean="0">
                <a:latin typeface="Calibri"/>
                <a:cs typeface="Calibri"/>
              </a:rPr>
              <a:t>Iron </a:t>
            </a:r>
            <a:r>
              <a:rPr lang="en-US" sz="1900" dirty="0" err="1" smtClean="0">
                <a:latin typeface="Calibri"/>
                <a:cs typeface="Calibri"/>
              </a:rPr>
              <a:t>chelation</a:t>
            </a:r>
            <a:endParaRPr lang="en-US" sz="1900" dirty="0" smtClean="0">
              <a:latin typeface="Calibri"/>
              <a:cs typeface="Calibri"/>
            </a:endParaRPr>
          </a:p>
          <a:p>
            <a:pPr lvl="2"/>
            <a:r>
              <a:rPr lang="en-US" sz="1900" dirty="0" err="1" smtClean="0">
                <a:latin typeface="Calibri"/>
                <a:cs typeface="Calibri"/>
              </a:rPr>
              <a:t>Desferriozamine</a:t>
            </a:r>
            <a:endParaRPr lang="en-US" sz="1900" dirty="0" smtClean="0">
              <a:latin typeface="Calibri"/>
              <a:cs typeface="Calibri"/>
            </a:endParaRPr>
          </a:p>
          <a:p>
            <a:pPr lvl="2"/>
            <a:r>
              <a:rPr lang="en-US" sz="1900" dirty="0" err="1" smtClean="0">
                <a:latin typeface="Calibri"/>
                <a:cs typeface="Calibri"/>
              </a:rPr>
              <a:t>Deferasirox</a:t>
            </a:r>
            <a:endParaRPr lang="en-US" sz="1900" dirty="0" smtClean="0">
              <a:latin typeface="Calibri"/>
              <a:cs typeface="Calibri"/>
            </a:endParaRPr>
          </a:p>
          <a:p>
            <a:pPr lvl="3"/>
            <a:r>
              <a:rPr lang="en-US" dirty="0" smtClean="0">
                <a:latin typeface="Calibri"/>
                <a:cs typeface="Calibri"/>
              </a:rPr>
              <a:t>Caution if still getting cyclosporine due to renal toxicities</a:t>
            </a:r>
          </a:p>
          <a:p>
            <a:pPr lvl="2"/>
            <a:r>
              <a:rPr lang="en-US" sz="1900" dirty="0" err="1" smtClean="0">
                <a:latin typeface="Calibri"/>
                <a:cs typeface="Calibri"/>
              </a:rPr>
              <a:t>Deferiprone</a:t>
            </a:r>
            <a:endParaRPr lang="en-US" sz="1900" dirty="0" smtClean="0">
              <a:latin typeface="Calibri"/>
              <a:cs typeface="Calibri"/>
            </a:endParaRPr>
          </a:p>
          <a:p>
            <a:pPr lvl="3"/>
            <a:r>
              <a:rPr lang="en-US" dirty="0" smtClean="0">
                <a:latin typeface="Calibri"/>
                <a:cs typeface="Calibri"/>
              </a:rPr>
              <a:t>Not recommended if </a:t>
            </a:r>
            <a:r>
              <a:rPr lang="en-US" dirty="0" err="1" smtClean="0">
                <a:latin typeface="Calibri"/>
                <a:cs typeface="Calibri"/>
              </a:rPr>
              <a:t>neutropenic</a:t>
            </a:r>
            <a:r>
              <a:rPr lang="en-US" dirty="0" smtClean="0">
                <a:latin typeface="Calibri"/>
                <a:cs typeface="Calibri"/>
              </a:rPr>
              <a:t> </a:t>
            </a:r>
          </a:p>
        </p:txBody>
      </p:sp>
      <p:sp>
        <p:nvSpPr>
          <p:cNvPr id="2" name="Title 1"/>
          <p:cNvSpPr>
            <a:spLocks noGrp="1"/>
          </p:cNvSpPr>
          <p:nvPr>
            <p:ph type="title"/>
          </p:nvPr>
        </p:nvSpPr>
        <p:spPr>
          <a:xfrm>
            <a:off x="457200" y="274638"/>
            <a:ext cx="8229600" cy="878913"/>
          </a:xfrm>
        </p:spPr>
        <p:txBody>
          <a:bodyPr/>
          <a:lstStyle/>
          <a:p>
            <a:r>
              <a:rPr lang="en-US" dirty="0" smtClean="0"/>
              <a:t>Treatment of aplastic anemia</a:t>
            </a:r>
            <a:endParaRPr lang="en-US" dirty="0"/>
          </a:p>
        </p:txBody>
      </p:sp>
    </p:spTree>
    <p:extLst>
      <p:ext uri="{BB962C8B-B14F-4D97-AF65-F5344CB8AC3E}">
        <p14:creationId xmlns:p14="http://schemas.microsoft.com/office/powerpoint/2010/main" val="1893360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32134"/>
            <a:ext cx="8229600" cy="4884260"/>
          </a:xfrm>
        </p:spPr>
        <p:txBody>
          <a:bodyPr/>
          <a:lstStyle/>
          <a:p>
            <a:r>
              <a:rPr lang="en-US" sz="2400" dirty="0" err="1" smtClean="0">
                <a:latin typeface="Calibri"/>
                <a:cs typeface="Calibri"/>
              </a:rPr>
              <a:t>Allogeneic</a:t>
            </a:r>
            <a:r>
              <a:rPr lang="en-US" sz="2400" dirty="0" smtClean="0">
                <a:latin typeface="Calibri"/>
                <a:cs typeface="Calibri"/>
              </a:rPr>
              <a:t>  stem  cell  transplantation</a:t>
            </a:r>
          </a:p>
          <a:p>
            <a:pPr lvl="1"/>
            <a:r>
              <a:rPr lang="en-US" sz="2400" dirty="0" smtClean="0">
                <a:latin typeface="Calibri"/>
                <a:cs typeface="Calibri"/>
              </a:rPr>
              <a:t>Younger  patients  with  HLA- matched  sibling  donors</a:t>
            </a:r>
          </a:p>
          <a:p>
            <a:pPr lvl="1"/>
            <a:r>
              <a:rPr lang="en-US" sz="2400" dirty="0" smtClean="0">
                <a:latin typeface="Calibri"/>
                <a:cs typeface="Calibri"/>
              </a:rPr>
              <a:t>Patients failing primary immunosuppressive therapy</a:t>
            </a:r>
          </a:p>
          <a:p>
            <a:pPr lvl="2"/>
            <a:r>
              <a:rPr lang="en-US" sz="2400" dirty="0" smtClean="0">
                <a:latin typeface="Calibri"/>
                <a:cs typeface="Calibri"/>
              </a:rPr>
              <a:t>HLA matched unrelated donor SCT if no MRD available</a:t>
            </a:r>
          </a:p>
          <a:p>
            <a:r>
              <a:rPr lang="en-US" sz="2400" dirty="0" err="1" smtClean="0">
                <a:latin typeface="Calibri"/>
                <a:cs typeface="Calibri"/>
              </a:rPr>
              <a:t>Immunosuppression</a:t>
            </a:r>
            <a:r>
              <a:rPr lang="en-US" sz="2400" dirty="0" smtClean="0">
                <a:latin typeface="Calibri"/>
                <a:cs typeface="Calibri"/>
              </a:rPr>
              <a:t>: anti</a:t>
            </a:r>
            <a:r>
              <a:rPr lang="en-US" sz="2400" dirty="0">
                <a:latin typeface="Calibri"/>
                <a:cs typeface="Calibri"/>
              </a:rPr>
              <a:t>-thymocyte globulin </a:t>
            </a:r>
            <a:r>
              <a:rPr lang="en-US" sz="2400" dirty="0" smtClean="0">
                <a:latin typeface="Calibri"/>
                <a:cs typeface="Calibri"/>
              </a:rPr>
              <a:t>+ cyclosporine </a:t>
            </a:r>
          </a:p>
          <a:p>
            <a:pPr lvl="1"/>
            <a:r>
              <a:rPr lang="en-US" sz="2400" dirty="0" smtClean="0">
                <a:latin typeface="Calibri"/>
                <a:cs typeface="Calibri"/>
              </a:rPr>
              <a:t>Younger patients without matched sibling donors and older patients </a:t>
            </a:r>
          </a:p>
          <a:p>
            <a:pPr lvl="2"/>
            <a:r>
              <a:rPr lang="en-US" sz="2400" dirty="0" smtClean="0">
                <a:latin typeface="Calibri"/>
                <a:cs typeface="Calibri"/>
              </a:rPr>
              <a:t>&gt; 70% response rate</a:t>
            </a:r>
          </a:p>
          <a:p>
            <a:endParaRPr lang="en-US" sz="2400" dirty="0">
              <a:latin typeface="Calibri"/>
              <a:cs typeface="Calibri"/>
            </a:endParaRPr>
          </a:p>
        </p:txBody>
      </p:sp>
      <p:sp>
        <p:nvSpPr>
          <p:cNvPr id="2" name="Title 1"/>
          <p:cNvSpPr>
            <a:spLocks noGrp="1"/>
          </p:cNvSpPr>
          <p:nvPr>
            <p:ph type="title"/>
          </p:nvPr>
        </p:nvSpPr>
        <p:spPr/>
        <p:txBody>
          <a:bodyPr/>
          <a:lstStyle/>
          <a:p>
            <a:r>
              <a:rPr lang="en-US" dirty="0" smtClean="0"/>
              <a:t>Treatment of aplastic anemia</a:t>
            </a:r>
            <a:endParaRPr lang="en-US" dirty="0"/>
          </a:p>
        </p:txBody>
      </p:sp>
    </p:spTree>
    <p:extLst>
      <p:ext uri="{BB962C8B-B14F-4D97-AF65-F5344CB8AC3E}">
        <p14:creationId xmlns:p14="http://schemas.microsoft.com/office/powerpoint/2010/main" val="1893360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2082018"/>
            <a:ext cx="7772400" cy="3686957"/>
          </a:xfrm>
        </p:spPr>
        <p:txBody>
          <a:bodyPr>
            <a:normAutofit/>
          </a:bodyPr>
          <a:lstStyle/>
          <a:p>
            <a:r>
              <a:rPr lang="en-US" sz="4400" dirty="0" smtClean="0">
                <a:solidFill>
                  <a:srgbClr val="FF0000"/>
                </a:solidFill>
                <a:effectLst>
                  <a:outerShdw blurRad="38100" dist="38100" dir="2700000" algn="tl">
                    <a:srgbClr val="000000">
                      <a:alpha val="43137"/>
                    </a:srgbClr>
                  </a:outerShdw>
                </a:effectLst>
              </a:rPr>
              <a:t>Hematopoietic  Stem  Cell Transplantation</a:t>
            </a:r>
            <a:endParaRPr lang="en-US" sz="4400" dirty="0">
              <a:solidFill>
                <a:srgbClr val="FF0000"/>
              </a:solidFill>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p:txBody>
          <a:bodyPr/>
          <a:lstStyle/>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69477"/>
            <a:ext cx="8229600" cy="4037814"/>
          </a:xfrm>
        </p:spPr>
        <p:txBody>
          <a:bodyPr/>
          <a:lstStyle/>
          <a:p>
            <a:r>
              <a:rPr lang="en-US" dirty="0" smtClean="0"/>
              <a:t>Outcomes</a:t>
            </a:r>
          </a:p>
          <a:p>
            <a:pPr lvl="1"/>
            <a:r>
              <a:rPr lang="en-US" dirty="0" smtClean="0"/>
              <a:t>No difference age 30-40 years </a:t>
            </a:r>
            <a:r>
              <a:rPr lang="en-US" i="1" dirty="0" smtClean="0"/>
              <a:t>vs. </a:t>
            </a:r>
            <a:r>
              <a:rPr lang="en-US" dirty="0" smtClean="0"/>
              <a:t>40-50 years</a:t>
            </a:r>
          </a:p>
          <a:p>
            <a:r>
              <a:rPr lang="en-US" dirty="0" smtClean="0"/>
              <a:t>Preparative Regimen</a:t>
            </a:r>
          </a:p>
          <a:p>
            <a:pPr lvl="1"/>
            <a:r>
              <a:rPr lang="en-US" dirty="0" smtClean="0"/>
              <a:t>Age &lt;30 yrs: HD-</a:t>
            </a:r>
            <a:r>
              <a:rPr lang="en-US" dirty="0" err="1" smtClean="0"/>
              <a:t>Cytoxan</a:t>
            </a:r>
            <a:r>
              <a:rPr lang="en-US" dirty="0" smtClean="0"/>
              <a:t> 200mg/kg + ATGAM </a:t>
            </a:r>
          </a:p>
          <a:p>
            <a:pPr lvl="1"/>
            <a:r>
              <a:rPr lang="en-US" dirty="0" smtClean="0"/>
              <a:t>Age 30-50 yrs: Flu + Cy (120mg/kg) + ATGAM</a:t>
            </a:r>
            <a:endParaRPr lang="en-US" dirty="0"/>
          </a:p>
        </p:txBody>
      </p:sp>
      <p:sp>
        <p:nvSpPr>
          <p:cNvPr id="3" name="Title 2"/>
          <p:cNvSpPr>
            <a:spLocks noGrp="1"/>
          </p:cNvSpPr>
          <p:nvPr>
            <p:ph type="title"/>
          </p:nvPr>
        </p:nvSpPr>
        <p:spPr>
          <a:xfrm>
            <a:off x="457200" y="450166"/>
            <a:ext cx="8229600" cy="967472"/>
          </a:xfrm>
        </p:spPr>
        <p:txBody>
          <a:bodyPr>
            <a:normAutofit fontScale="90000"/>
          </a:bodyPr>
          <a:lstStyle/>
          <a:p>
            <a:r>
              <a:rPr lang="en-US" dirty="0" smtClean="0"/>
              <a:t>Age and the National Transplant Registries EBMT Data </a:t>
            </a:r>
            <a:endParaRPr lang="en-US" dirty="0"/>
          </a:p>
        </p:txBody>
      </p:sp>
      <p:sp>
        <p:nvSpPr>
          <p:cNvPr id="4" name="TextBox 3"/>
          <p:cNvSpPr txBox="1"/>
          <p:nvPr/>
        </p:nvSpPr>
        <p:spPr>
          <a:xfrm>
            <a:off x="4220667" y="6007291"/>
            <a:ext cx="4466133" cy="369332"/>
          </a:xfrm>
          <a:prstGeom prst="rect">
            <a:avLst/>
          </a:prstGeom>
          <a:noFill/>
        </p:spPr>
        <p:txBody>
          <a:bodyPr wrap="square" rtlCol="0">
            <a:spAutoFit/>
          </a:bodyPr>
          <a:lstStyle/>
          <a:p>
            <a:r>
              <a:rPr lang="en-US" dirty="0" err="1" smtClean="0"/>
              <a:t>Sureda</a:t>
            </a:r>
            <a:r>
              <a:rPr lang="en-US" dirty="0" smtClean="0"/>
              <a:t> A et al. BMT. 2015;50:1037</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Registry Data from the EBMT</a:t>
            </a:r>
          </a:p>
          <a:p>
            <a:pPr lvl="1"/>
            <a:r>
              <a:rPr lang="en-US" dirty="0" smtClean="0"/>
              <a:t>303 European BMT centers</a:t>
            </a:r>
          </a:p>
          <a:p>
            <a:pPr lvl="1"/>
            <a:r>
              <a:rPr lang="en-US" dirty="0" smtClean="0"/>
              <a:t>First matched-sibling HSCT for AA 1999-2009</a:t>
            </a:r>
          </a:p>
          <a:p>
            <a:pPr lvl="2"/>
            <a:r>
              <a:rPr lang="en-US" dirty="0" smtClean="0"/>
              <a:t>Excluded congenital AA </a:t>
            </a:r>
          </a:p>
          <a:p>
            <a:pPr lvl="2"/>
            <a:r>
              <a:rPr lang="en-US" dirty="0" smtClean="0"/>
              <a:t>Excluded non-sibling and mismatched sibling sources</a:t>
            </a:r>
          </a:p>
          <a:p>
            <a:pPr lvl="1"/>
            <a:r>
              <a:rPr lang="en-US" dirty="0" smtClean="0"/>
              <a:t>HSCT source (Peripheral Blood or Bone Marrow)</a:t>
            </a:r>
          </a:p>
          <a:p>
            <a:pPr lvl="2"/>
            <a:r>
              <a:rPr lang="en-US" dirty="0" smtClean="0"/>
              <a:t>Excluded patients with combined sources</a:t>
            </a:r>
          </a:p>
          <a:p>
            <a:pPr lvl="2"/>
            <a:r>
              <a:rPr lang="en-US" dirty="0" smtClean="0"/>
              <a:t>Excluded cords</a:t>
            </a:r>
          </a:p>
        </p:txBody>
      </p:sp>
      <p:sp>
        <p:nvSpPr>
          <p:cNvPr id="3" name="Title 2"/>
          <p:cNvSpPr>
            <a:spLocks noGrp="1"/>
          </p:cNvSpPr>
          <p:nvPr>
            <p:ph type="title"/>
          </p:nvPr>
        </p:nvSpPr>
        <p:spPr/>
        <p:txBody>
          <a:bodyPr/>
          <a:lstStyle/>
          <a:p>
            <a:r>
              <a:rPr lang="en-US" dirty="0" smtClean="0"/>
              <a:t>Stem Cell Source</a:t>
            </a:r>
            <a:endParaRPr lang="en-US" dirty="0"/>
          </a:p>
        </p:txBody>
      </p:sp>
      <p:sp>
        <p:nvSpPr>
          <p:cNvPr id="4" name="TextBox 3"/>
          <p:cNvSpPr txBox="1"/>
          <p:nvPr/>
        </p:nvSpPr>
        <p:spPr>
          <a:xfrm>
            <a:off x="3230864" y="6007291"/>
            <a:ext cx="6174593" cy="646331"/>
          </a:xfrm>
          <a:prstGeom prst="rect">
            <a:avLst/>
          </a:prstGeom>
          <a:noFill/>
        </p:spPr>
        <p:txBody>
          <a:bodyPr wrap="square" rtlCol="0">
            <a:spAutoFit/>
          </a:bodyPr>
          <a:lstStyle/>
          <a:p>
            <a:r>
              <a:rPr lang="en-US" dirty="0" err="1" smtClean="0"/>
              <a:t>Bacigalupo</a:t>
            </a:r>
            <a:r>
              <a:rPr lang="en-US" dirty="0" smtClean="0"/>
              <a:t> A et al. </a:t>
            </a:r>
            <a:r>
              <a:rPr lang="en-US" dirty="0" err="1" smtClean="0"/>
              <a:t>Haematologica</a:t>
            </a:r>
            <a:r>
              <a:rPr lang="en-US" dirty="0" smtClean="0"/>
              <a:t>. 2012;97:1142</a:t>
            </a:r>
          </a:p>
          <a:p>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Population</a:t>
            </a:r>
          </a:p>
          <a:p>
            <a:pPr lvl="1"/>
            <a:r>
              <a:rPr lang="en-US" dirty="0" smtClean="0"/>
              <a:t>Pediatrics age 0-19</a:t>
            </a:r>
          </a:p>
          <a:p>
            <a:pPr lvl="1"/>
            <a:r>
              <a:rPr lang="en-US" dirty="0" smtClean="0"/>
              <a:t>Nine BMT centers in the UK</a:t>
            </a:r>
          </a:p>
          <a:p>
            <a:pPr lvl="1"/>
            <a:r>
              <a:rPr lang="en-US" dirty="0" smtClean="0"/>
              <a:t>Comparison with the data from the EBMT registry</a:t>
            </a:r>
          </a:p>
          <a:p>
            <a:pPr>
              <a:buNone/>
            </a:pPr>
            <a:endParaRPr lang="en-US" dirty="0"/>
          </a:p>
        </p:txBody>
      </p:sp>
      <p:sp>
        <p:nvSpPr>
          <p:cNvPr id="3" name="Title 2"/>
          <p:cNvSpPr>
            <a:spLocks noGrp="1"/>
          </p:cNvSpPr>
          <p:nvPr>
            <p:ph type="title"/>
          </p:nvPr>
        </p:nvSpPr>
        <p:spPr/>
        <p:txBody>
          <a:bodyPr/>
          <a:lstStyle/>
          <a:p>
            <a:r>
              <a:rPr lang="en-US" dirty="0" smtClean="0"/>
              <a:t>Unrelated Donor HSCT</a:t>
            </a:r>
            <a:endParaRPr lang="en-US" dirty="0"/>
          </a:p>
        </p:txBody>
      </p:sp>
      <p:sp>
        <p:nvSpPr>
          <p:cNvPr id="4" name="TextBox 3"/>
          <p:cNvSpPr txBox="1"/>
          <p:nvPr/>
        </p:nvSpPr>
        <p:spPr>
          <a:xfrm>
            <a:off x="4220667" y="6007291"/>
            <a:ext cx="4923333" cy="369332"/>
          </a:xfrm>
          <a:prstGeom prst="rect">
            <a:avLst/>
          </a:prstGeom>
          <a:noFill/>
        </p:spPr>
        <p:txBody>
          <a:bodyPr wrap="square" rtlCol="0">
            <a:spAutoFit/>
          </a:bodyPr>
          <a:lstStyle/>
          <a:p>
            <a:r>
              <a:rPr lang="en-US" dirty="0" err="1" smtClean="0"/>
              <a:t>Bacigalupo</a:t>
            </a:r>
            <a:r>
              <a:rPr lang="en-US" dirty="0" smtClean="0"/>
              <a:t> A et al. BJH. 2015;171(4):585</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The </a:t>
            </a:r>
            <a:r>
              <a:rPr lang="en-US" dirty="0" err="1" smtClean="0"/>
              <a:t>Hypocellular</a:t>
            </a:r>
            <a:r>
              <a:rPr lang="en-US" dirty="0" smtClean="0"/>
              <a:t> Marrow</a:t>
            </a:r>
            <a:endParaRPr lang="en-US" dirty="0"/>
          </a:p>
        </p:txBody>
      </p:sp>
      <p:sp>
        <p:nvSpPr>
          <p:cNvPr id="10" name="Subtitle 9"/>
          <p:cNvSpPr>
            <a:spLocks noGrp="1"/>
          </p:cNvSpPr>
          <p:nvPr>
            <p:ph type="subTitle" idx="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073492" y="2147502"/>
          <a:ext cx="6858000" cy="1854200"/>
        </p:xfrm>
        <a:graphic>
          <a:graphicData uri="http://schemas.openxmlformats.org/drawingml/2006/table">
            <a:tbl>
              <a:tblPr firstRow="1" bandRow="1">
                <a:tableStyleId>{5C22544A-7EE6-4342-B048-85BDC9FD1C3A}</a:tableStyleId>
              </a:tblPr>
              <a:tblGrid>
                <a:gridCol w="1371600"/>
                <a:gridCol w="1371600"/>
                <a:gridCol w="1371600"/>
                <a:gridCol w="1371600"/>
                <a:gridCol w="1371600"/>
              </a:tblGrid>
              <a:tr h="370840">
                <a:tc>
                  <a:txBody>
                    <a:bodyPr/>
                    <a:lstStyle/>
                    <a:p>
                      <a:endParaRPr lang="en-US" dirty="0"/>
                    </a:p>
                  </a:txBody>
                  <a:tcPr/>
                </a:tc>
                <a:tc>
                  <a:txBody>
                    <a:bodyPr/>
                    <a:lstStyle/>
                    <a:p>
                      <a:r>
                        <a:rPr lang="en-US" dirty="0" smtClean="0"/>
                        <a:t>MUD</a:t>
                      </a:r>
                      <a:endParaRPr lang="en-US" dirty="0"/>
                    </a:p>
                  </a:txBody>
                  <a:tcPr/>
                </a:tc>
                <a:tc>
                  <a:txBody>
                    <a:bodyPr/>
                    <a:lstStyle/>
                    <a:p>
                      <a:r>
                        <a:rPr lang="en-US" dirty="0" smtClean="0"/>
                        <a:t>Sib</a:t>
                      </a:r>
                      <a:endParaRPr lang="en-US" dirty="0"/>
                    </a:p>
                  </a:txBody>
                  <a:tcPr/>
                </a:tc>
                <a:tc>
                  <a:txBody>
                    <a:bodyPr/>
                    <a:lstStyle/>
                    <a:p>
                      <a:r>
                        <a:rPr lang="en-US" dirty="0" smtClean="0"/>
                        <a:t>IST</a:t>
                      </a:r>
                      <a:endParaRPr lang="en-US" dirty="0"/>
                    </a:p>
                  </a:txBody>
                  <a:tcPr/>
                </a:tc>
                <a:tc>
                  <a:txBody>
                    <a:bodyPr/>
                    <a:lstStyle/>
                    <a:p>
                      <a:r>
                        <a:rPr lang="en-US" dirty="0" smtClean="0"/>
                        <a:t>MUD-2nd</a:t>
                      </a:r>
                      <a:endParaRPr lang="en-US" dirty="0"/>
                    </a:p>
                  </a:txBody>
                  <a:tcPr/>
                </a:tc>
              </a:tr>
              <a:tr h="370840">
                <a:tc>
                  <a:txBody>
                    <a:bodyPr/>
                    <a:lstStyle/>
                    <a:p>
                      <a:r>
                        <a:rPr lang="en-US" dirty="0" smtClean="0"/>
                        <a:t>2-yr OS</a:t>
                      </a:r>
                      <a:endParaRPr lang="en-US" dirty="0"/>
                    </a:p>
                  </a:txBody>
                  <a:tcPr/>
                </a:tc>
                <a:tc>
                  <a:txBody>
                    <a:bodyPr/>
                    <a:lstStyle/>
                    <a:p>
                      <a:r>
                        <a:rPr lang="en-US" dirty="0" smtClean="0"/>
                        <a:t>96+/-4%</a:t>
                      </a:r>
                      <a:endParaRPr lang="en-US" dirty="0"/>
                    </a:p>
                  </a:txBody>
                  <a:tcPr/>
                </a:tc>
                <a:tc>
                  <a:txBody>
                    <a:bodyPr/>
                    <a:lstStyle/>
                    <a:p>
                      <a:r>
                        <a:rPr lang="en-US" dirty="0" smtClean="0"/>
                        <a:t>91+/-3%</a:t>
                      </a:r>
                      <a:endParaRPr lang="en-US" dirty="0"/>
                    </a:p>
                  </a:txBody>
                  <a:tcPr/>
                </a:tc>
                <a:tc>
                  <a:txBody>
                    <a:bodyPr/>
                    <a:lstStyle/>
                    <a:p>
                      <a:r>
                        <a:rPr lang="en-US" dirty="0" smtClean="0"/>
                        <a:t>94+/-3%</a:t>
                      </a:r>
                      <a:endParaRPr lang="en-US" dirty="0"/>
                    </a:p>
                  </a:txBody>
                  <a:tcPr/>
                </a:tc>
                <a:tc>
                  <a:txBody>
                    <a:bodyPr/>
                    <a:lstStyle/>
                    <a:p>
                      <a:r>
                        <a:rPr lang="en-US" dirty="0" smtClean="0"/>
                        <a:t>74+/-9%</a:t>
                      </a:r>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P=0.02</a:t>
                      </a:r>
                      <a:endParaRPr lang="en-US" dirty="0"/>
                    </a:p>
                  </a:txBody>
                  <a:tcPr/>
                </a:tc>
              </a:tr>
              <a:tr h="370840">
                <a:tc>
                  <a:txBody>
                    <a:bodyPr/>
                    <a:lstStyle/>
                    <a:p>
                      <a:r>
                        <a:rPr lang="en-US" dirty="0" smtClean="0"/>
                        <a:t>2-yr</a:t>
                      </a:r>
                      <a:r>
                        <a:rPr lang="en-US" baseline="0" dirty="0" smtClean="0"/>
                        <a:t> EFS</a:t>
                      </a:r>
                      <a:endParaRPr lang="en-US" dirty="0"/>
                    </a:p>
                  </a:txBody>
                  <a:tcPr/>
                </a:tc>
                <a:tc>
                  <a:txBody>
                    <a:bodyPr/>
                    <a:lstStyle/>
                    <a:p>
                      <a:r>
                        <a:rPr lang="en-US" dirty="0" smtClean="0"/>
                        <a:t>92+/-5%</a:t>
                      </a:r>
                      <a:endParaRPr lang="en-US" dirty="0"/>
                    </a:p>
                  </a:txBody>
                  <a:tcPr/>
                </a:tc>
                <a:tc>
                  <a:txBody>
                    <a:bodyPr/>
                    <a:lstStyle/>
                    <a:p>
                      <a:r>
                        <a:rPr lang="en-US" dirty="0" smtClean="0"/>
                        <a:t>87+/-4%</a:t>
                      </a:r>
                      <a:endParaRPr lang="en-US" dirty="0"/>
                    </a:p>
                  </a:txBody>
                  <a:tcPr/>
                </a:tc>
                <a:tc>
                  <a:txBody>
                    <a:bodyPr/>
                    <a:lstStyle/>
                    <a:p>
                      <a:r>
                        <a:rPr lang="en-US" dirty="0" smtClean="0"/>
                        <a:t>40+/-7%</a:t>
                      </a:r>
                      <a:endParaRPr lang="en-US" dirty="0"/>
                    </a:p>
                  </a:txBody>
                  <a:tcPr/>
                </a:tc>
                <a:tc>
                  <a:txBody>
                    <a:bodyPr/>
                    <a:lstStyle/>
                    <a:p>
                      <a:r>
                        <a:rPr lang="en-US" dirty="0" smtClean="0"/>
                        <a:t>74+/-9%</a:t>
                      </a:r>
                      <a:endParaRPr lang="en-US" dirty="0"/>
                    </a:p>
                  </a:txBody>
                  <a:tcPr/>
                </a:tc>
              </a:tr>
              <a:tr h="370840">
                <a:tc>
                  <a:txBody>
                    <a:bodyPr/>
                    <a:lstStyle/>
                    <a:p>
                      <a:endParaRPr lang="en-US" dirty="0"/>
                    </a:p>
                  </a:txBody>
                  <a:tcPr/>
                </a:tc>
                <a:tc>
                  <a:txBody>
                    <a:bodyPr/>
                    <a:lstStyle/>
                    <a:p>
                      <a:endParaRPr lang="en-US"/>
                    </a:p>
                  </a:txBody>
                  <a:tcPr/>
                </a:tc>
                <a:tc>
                  <a:txBody>
                    <a:bodyPr/>
                    <a:lstStyle/>
                    <a:p>
                      <a:endParaRPr lang="en-US" dirty="0"/>
                    </a:p>
                  </a:txBody>
                  <a:tcPr/>
                </a:tc>
                <a:tc>
                  <a:txBody>
                    <a:bodyPr/>
                    <a:lstStyle/>
                    <a:p>
                      <a:r>
                        <a:rPr lang="en-US" dirty="0" smtClean="0"/>
                        <a:t>P=0.0001</a:t>
                      </a:r>
                      <a:endParaRPr lang="en-US" dirty="0"/>
                    </a:p>
                  </a:txBody>
                  <a:tcPr/>
                </a:tc>
                <a:tc>
                  <a:txBody>
                    <a:bodyPr/>
                    <a:lstStyle/>
                    <a:p>
                      <a:r>
                        <a:rPr lang="en-US" dirty="0" smtClean="0"/>
                        <a:t>P=0.02</a:t>
                      </a:r>
                      <a:endParaRPr lang="en-US" dirty="0"/>
                    </a:p>
                  </a:txBody>
                  <a:tcPr/>
                </a:tc>
              </a:tr>
            </a:tbl>
          </a:graphicData>
        </a:graphic>
      </p:graphicFrame>
      <p:sp>
        <p:nvSpPr>
          <p:cNvPr id="3" name="Title 2"/>
          <p:cNvSpPr>
            <a:spLocks noGrp="1"/>
          </p:cNvSpPr>
          <p:nvPr>
            <p:ph type="title"/>
          </p:nvPr>
        </p:nvSpPr>
        <p:spPr/>
        <p:txBody>
          <a:bodyPr/>
          <a:lstStyle/>
          <a:p>
            <a:r>
              <a:rPr lang="en-US" dirty="0" smtClean="0"/>
              <a:t>Unrelated Donor HSCT</a:t>
            </a:r>
            <a:endParaRPr lang="en-US" dirty="0"/>
          </a:p>
        </p:txBody>
      </p:sp>
      <p:sp>
        <p:nvSpPr>
          <p:cNvPr id="4" name="TextBox 3"/>
          <p:cNvSpPr txBox="1"/>
          <p:nvPr/>
        </p:nvSpPr>
        <p:spPr>
          <a:xfrm>
            <a:off x="4220667" y="6007291"/>
            <a:ext cx="4923333" cy="369332"/>
          </a:xfrm>
          <a:prstGeom prst="rect">
            <a:avLst/>
          </a:prstGeom>
          <a:noFill/>
        </p:spPr>
        <p:txBody>
          <a:bodyPr wrap="square" rtlCol="0">
            <a:spAutoFit/>
          </a:bodyPr>
          <a:lstStyle/>
          <a:p>
            <a:r>
              <a:rPr lang="en-US" dirty="0" err="1" smtClean="0"/>
              <a:t>Bacigalupo</a:t>
            </a:r>
            <a:r>
              <a:rPr lang="en-US" dirty="0" smtClean="0"/>
              <a:t> A et al. BJH. 2015;171(4):585</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Preferred first-line therapy for </a:t>
            </a:r>
          </a:p>
          <a:p>
            <a:pPr lvl="1"/>
            <a:r>
              <a:rPr lang="en-US" dirty="0" smtClean="0"/>
              <a:t>Pts &lt;40-50 yrs age with matched sibling donor</a:t>
            </a:r>
          </a:p>
          <a:p>
            <a:r>
              <a:rPr lang="en-US" dirty="0" smtClean="0"/>
              <a:t>Preparative Regimen</a:t>
            </a:r>
          </a:p>
          <a:p>
            <a:pPr lvl="1"/>
            <a:r>
              <a:rPr lang="en-US" dirty="0" smtClean="0"/>
              <a:t>ATAGM + </a:t>
            </a:r>
            <a:r>
              <a:rPr lang="en-US" dirty="0" err="1" smtClean="0"/>
              <a:t>Cyclophosphamide</a:t>
            </a:r>
            <a:r>
              <a:rPr lang="en-US" dirty="0" smtClean="0"/>
              <a:t> (dose age-dependent)</a:t>
            </a:r>
          </a:p>
          <a:p>
            <a:r>
              <a:rPr lang="en-US" dirty="0" smtClean="0"/>
              <a:t>Bone Marrow source superior</a:t>
            </a:r>
          </a:p>
          <a:p>
            <a:pPr lvl="1"/>
            <a:r>
              <a:rPr lang="en-US" dirty="0" smtClean="0"/>
              <a:t>Less graft vs. host disease (acute and chronic)</a:t>
            </a:r>
          </a:p>
          <a:p>
            <a:pPr lvl="1"/>
            <a:r>
              <a:rPr lang="en-US" dirty="0" smtClean="0"/>
              <a:t>Superior OS</a:t>
            </a:r>
          </a:p>
          <a:p>
            <a:pPr lvl="1"/>
            <a:r>
              <a:rPr lang="en-US" dirty="0" smtClean="0"/>
              <a:t>Regardless of patient age</a:t>
            </a:r>
          </a:p>
          <a:p>
            <a:r>
              <a:rPr lang="en-US" dirty="0" smtClean="0"/>
              <a:t>Timing ASAP</a:t>
            </a:r>
          </a:p>
          <a:p>
            <a:pPr lvl="1"/>
            <a:r>
              <a:rPr lang="en-US" dirty="0" smtClean="0"/>
              <a:t>&lt;110 days from diagnosis superior OS</a:t>
            </a:r>
          </a:p>
        </p:txBody>
      </p:sp>
      <p:sp>
        <p:nvSpPr>
          <p:cNvPr id="3" name="Title 2"/>
          <p:cNvSpPr>
            <a:spLocks noGrp="1"/>
          </p:cNvSpPr>
          <p:nvPr>
            <p:ph type="title"/>
          </p:nvPr>
        </p:nvSpPr>
        <p:spPr/>
        <p:txBody>
          <a:bodyPr/>
          <a:lstStyle/>
          <a:p>
            <a:r>
              <a:rPr lang="en-US" dirty="0" smtClean="0"/>
              <a:t>BMT in </a:t>
            </a:r>
            <a:r>
              <a:rPr lang="en-US" dirty="0" err="1" smtClean="0"/>
              <a:t>Aplastic</a:t>
            </a:r>
            <a:r>
              <a:rPr lang="en-US" dirty="0" smtClean="0"/>
              <a:t> Anemia</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2906714"/>
            <a:ext cx="7772400" cy="2862262"/>
          </a:xfrm>
        </p:spPr>
        <p:txBody>
          <a:bodyPr/>
          <a:lstStyle/>
          <a:p>
            <a:r>
              <a:rPr lang="en-US" dirty="0" smtClean="0">
                <a:solidFill>
                  <a:srgbClr val="FF0000"/>
                </a:solidFill>
                <a:effectLst>
                  <a:outerShdw blurRad="38100" dist="38100" dir="2700000" algn="tl">
                    <a:srgbClr val="000000">
                      <a:alpha val="43137"/>
                    </a:srgbClr>
                  </a:outerShdw>
                </a:effectLst>
              </a:rPr>
              <a:t>Immunosuppressive Therapy</a:t>
            </a:r>
            <a:endParaRPr lang="en-US" dirty="0">
              <a:solidFill>
                <a:srgbClr val="FF0000"/>
              </a:solidFill>
              <a:effectLst>
                <a:outerShdw blurRad="38100" dist="38100" dir="2700000" algn="tl">
                  <a:srgbClr val="000000">
                    <a:alpha val="43137"/>
                  </a:srgbClr>
                </a:outerShdw>
              </a:effectLst>
            </a:endParaRPr>
          </a:p>
        </p:txBody>
      </p:sp>
      <p:sp>
        <p:nvSpPr>
          <p:cNvPr id="8" name="Text Placeholder 7"/>
          <p:cNvSpPr>
            <a:spLocks noGrp="1"/>
          </p:cNvSpPr>
          <p:nvPr>
            <p:ph type="body" idx="1"/>
          </p:nvPr>
        </p:nvSpPr>
        <p:spPr>
          <a:xfrm>
            <a:off x="722313" y="2124222"/>
            <a:ext cx="7772400" cy="1702190"/>
          </a:xfrm>
        </p:spPr>
        <p:txBody>
          <a:bodyPr/>
          <a:lstStyle/>
          <a:p>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Why ATGAM?</a:t>
            </a:r>
            <a:endParaRPr lang="en-US" dirty="0"/>
          </a:p>
        </p:txBody>
      </p:sp>
      <p:sp>
        <p:nvSpPr>
          <p:cNvPr id="11" name="Content Placeholder 10"/>
          <p:cNvSpPr>
            <a:spLocks noGrp="1"/>
          </p:cNvSpPr>
          <p:nvPr>
            <p:ph idx="1"/>
          </p:nvPr>
        </p:nvSpPr>
        <p:spPr/>
        <p:txBody>
          <a:bodyPr/>
          <a:lstStyle/>
          <a:p>
            <a:r>
              <a:rPr lang="en-US" dirty="0" err="1" smtClean="0"/>
              <a:t>Allo</a:t>
            </a:r>
            <a:r>
              <a:rPr lang="en-US" dirty="0" smtClean="0"/>
              <a:t>-HSCT experience</a:t>
            </a:r>
          </a:p>
          <a:p>
            <a:pPr lvl="1"/>
            <a:r>
              <a:rPr lang="en-US" dirty="0" smtClean="0"/>
              <a:t>Observed some individuals with graft failure were having auto-recovery of hematopoiesis</a:t>
            </a:r>
          </a:p>
          <a:p>
            <a:pPr lvl="1"/>
            <a:r>
              <a:rPr lang="en-US" dirty="0" smtClean="0"/>
              <a:t>ATGAM was part of the preparative regimen of the observed patients</a:t>
            </a:r>
          </a:p>
          <a:p>
            <a:pPr lvl="1"/>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Population</a:t>
            </a:r>
          </a:p>
          <a:p>
            <a:pPr lvl="1"/>
            <a:r>
              <a:rPr lang="en-US" dirty="0" smtClean="0"/>
              <a:t>Severe AA any age </a:t>
            </a:r>
          </a:p>
          <a:p>
            <a:pPr lvl="2"/>
            <a:r>
              <a:rPr lang="en-US" dirty="0" smtClean="0"/>
              <a:t>without a matched sibling if </a:t>
            </a:r>
            <a:r>
              <a:rPr lang="en-US" u="sng" dirty="0" smtClean="0"/>
              <a:t>&lt;</a:t>
            </a:r>
            <a:r>
              <a:rPr lang="en-US" dirty="0" smtClean="0"/>
              <a:t>45 years</a:t>
            </a:r>
          </a:p>
          <a:p>
            <a:pPr lvl="1"/>
            <a:r>
              <a:rPr lang="en-US" dirty="0" smtClean="0"/>
              <a:t>Moderate AA any age with severe </a:t>
            </a:r>
            <a:r>
              <a:rPr lang="en-US" dirty="0" err="1" smtClean="0"/>
              <a:t>unicytopenia</a:t>
            </a:r>
            <a:endParaRPr lang="en-US" dirty="0" smtClean="0"/>
          </a:p>
          <a:p>
            <a:pPr lvl="1"/>
            <a:r>
              <a:rPr lang="en-US" dirty="0" smtClean="0"/>
              <a:t>Excluding </a:t>
            </a:r>
          </a:p>
          <a:p>
            <a:pPr lvl="2"/>
            <a:r>
              <a:rPr lang="en-US" dirty="0" smtClean="0"/>
              <a:t>PNH by Ham’s test and </a:t>
            </a:r>
            <a:r>
              <a:rPr lang="en-US" dirty="0" err="1" smtClean="0"/>
              <a:t>Fanconi’s</a:t>
            </a:r>
            <a:r>
              <a:rPr lang="en-US" dirty="0" smtClean="0"/>
              <a:t> Anemia</a:t>
            </a:r>
          </a:p>
          <a:p>
            <a:pPr lvl="2"/>
            <a:r>
              <a:rPr lang="en-US" dirty="0" smtClean="0"/>
              <a:t>Prior IST within the last 3 months </a:t>
            </a:r>
          </a:p>
          <a:p>
            <a:pPr lvl="3"/>
            <a:r>
              <a:rPr lang="en-US" dirty="0" smtClean="0"/>
              <a:t>only 1 each arm with prior ATGAM</a:t>
            </a:r>
            <a:endParaRPr lang="en-US" dirty="0"/>
          </a:p>
        </p:txBody>
      </p:sp>
      <p:sp>
        <p:nvSpPr>
          <p:cNvPr id="3" name="Title 2"/>
          <p:cNvSpPr>
            <a:spLocks noGrp="1"/>
          </p:cNvSpPr>
          <p:nvPr>
            <p:ph type="title"/>
          </p:nvPr>
        </p:nvSpPr>
        <p:spPr>
          <a:xfrm>
            <a:off x="457200" y="274638"/>
            <a:ext cx="8686800" cy="1143000"/>
          </a:xfrm>
        </p:spPr>
        <p:txBody>
          <a:bodyPr>
            <a:noAutofit/>
          </a:bodyPr>
          <a:lstStyle/>
          <a:p>
            <a:pPr>
              <a:lnSpc>
                <a:spcPct val="97000"/>
              </a:lnSpc>
              <a:tabLst>
                <a:tab pos="649628" algn="l"/>
                <a:tab pos="1299256" algn="l"/>
                <a:tab pos="1948884" algn="l"/>
                <a:tab pos="2598511" algn="l"/>
                <a:tab pos="3248139" algn="l"/>
                <a:tab pos="3897767" algn="l"/>
                <a:tab pos="4547395" algn="l"/>
                <a:tab pos="5197023" algn="l"/>
                <a:tab pos="5846651" algn="l"/>
                <a:tab pos="6496279" algn="l"/>
                <a:tab pos="7145906" algn="l"/>
                <a:tab pos="7795534" algn="l"/>
              </a:tabLst>
            </a:pPr>
            <a:r>
              <a:rPr lang="en-US" sz="3800" dirty="0" smtClean="0">
                <a:solidFill>
                  <a:schemeClr val="tx1">
                    <a:lumMod val="65000"/>
                    <a:lumOff val="35000"/>
                  </a:schemeClr>
                </a:solidFill>
                <a:ea typeface="Arial Unicode MS" pitchFamily="4" charset="0"/>
                <a:cs typeface="Arial Unicode MS" pitchFamily="4" charset="0"/>
              </a:rPr>
              <a:t>ATGAM, Steroids +/- Cyclosporine </a:t>
            </a:r>
            <a:endParaRPr lang="en-US" sz="3800" dirty="0">
              <a:solidFill>
                <a:schemeClr val="tx1">
                  <a:lumMod val="65000"/>
                  <a:lumOff val="35000"/>
                </a:schemeClr>
              </a:solidFill>
              <a:ea typeface="Arial Unicode MS" pitchFamily="4" charset="0"/>
              <a:cs typeface="Arial Unicode MS" pitchFamily="4" charset="0"/>
            </a:endParaRPr>
          </a:p>
        </p:txBody>
      </p:sp>
      <p:sp>
        <p:nvSpPr>
          <p:cNvPr id="4" name="TextBox 3"/>
          <p:cNvSpPr txBox="1"/>
          <p:nvPr/>
        </p:nvSpPr>
        <p:spPr>
          <a:xfrm>
            <a:off x="4183317" y="6191957"/>
            <a:ext cx="4960684" cy="369332"/>
          </a:xfrm>
          <a:prstGeom prst="rect">
            <a:avLst/>
          </a:prstGeom>
          <a:noFill/>
        </p:spPr>
        <p:txBody>
          <a:bodyPr wrap="square" rtlCol="0">
            <a:spAutoFit/>
          </a:bodyPr>
          <a:lstStyle/>
          <a:p>
            <a:r>
              <a:rPr lang="en-US" dirty="0" err="1" smtClean="0">
                <a:solidFill>
                  <a:srgbClr val="000000"/>
                </a:solidFill>
                <a:ea typeface="Arial Unicode MS" pitchFamily="4" charset="0"/>
                <a:cs typeface="Arial Unicode MS" pitchFamily="4" charset="0"/>
              </a:rPr>
              <a:t>Frickhofen</a:t>
            </a:r>
            <a:r>
              <a:rPr lang="en-US" dirty="0" smtClean="0">
                <a:solidFill>
                  <a:srgbClr val="000000"/>
                </a:solidFill>
                <a:ea typeface="Arial Unicode MS" pitchFamily="4" charset="0"/>
                <a:cs typeface="Arial Unicode MS" pitchFamily="4" charset="0"/>
              </a:rPr>
              <a:t> N et al. NEJM.1991;324:1297</a:t>
            </a:r>
            <a:r>
              <a:rPr lang="en-US" sz="1050" dirty="0" smtClean="0">
                <a:solidFill>
                  <a:srgbClr val="000000"/>
                </a:solidFill>
                <a:ea typeface="Arial Unicode MS" pitchFamily="4" charset="0"/>
                <a:cs typeface="Arial Unicode MS" pitchFamily="4" charset="0"/>
              </a:rPr>
              <a:t>.</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Response Rates (controls vs. CSA)</a:t>
            </a:r>
          </a:p>
          <a:p>
            <a:pPr lvl="1"/>
            <a:r>
              <a:rPr lang="en-US" dirty="0" smtClean="0">
                <a:solidFill>
                  <a:srgbClr val="BF3185"/>
                </a:solidFill>
              </a:rPr>
              <a:t>At 3 months 39% vs. 65%  (</a:t>
            </a:r>
            <a:r>
              <a:rPr lang="en-US" dirty="0" err="1" smtClean="0">
                <a:solidFill>
                  <a:srgbClr val="BF3185"/>
                </a:solidFill>
              </a:rPr>
              <a:t>p</a:t>
            </a:r>
            <a:r>
              <a:rPr lang="en-US" dirty="0" smtClean="0">
                <a:solidFill>
                  <a:srgbClr val="BF3185"/>
                </a:solidFill>
              </a:rPr>
              <a:t>&lt;0.03)</a:t>
            </a:r>
          </a:p>
          <a:p>
            <a:pPr lvl="2"/>
            <a:r>
              <a:rPr lang="en-US" dirty="0" smtClean="0"/>
              <a:t>CR   12.2%  vs. 9.3%</a:t>
            </a:r>
          </a:p>
          <a:p>
            <a:pPr lvl="2"/>
            <a:r>
              <a:rPr lang="en-US" dirty="0" smtClean="0"/>
              <a:t>PR   26.8%  vs. 55.8%</a:t>
            </a:r>
          </a:p>
          <a:p>
            <a:pPr lvl="1"/>
            <a:r>
              <a:rPr lang="en-US" dirty="0" smtClean="0">
                <a:solidFill>
                  <a:srgbClr val="BF3185"/>
                </a:solidFill>
              </a:rPr>
              <a:t>At 6 months 46% vs. 70%  (</a:t>
            </a:r>
            <a:r>
              <a:rPr lang="en-US" dirty="0" err="1" smtClean="0">
                <a:solidFill>
                  <a:srgbClr val="BF3185"/>
                </a:solidFill>
              </a:rPr>
              <a:t>p</a:t>
            </a:r>
            <a:r>
              <a:rPr lang="en-US" dirty="0" smtClean="0">
                <a:solidFill>
                  <a:srgbClr val="BF3185"/>
                </a:solidFill>
              </a:rPr>
              <a:t>&lt;0.05)</a:t>
            </a:r>
          </a:p>
          <a:p>
            <a:pPr lvl="2"/>
            <a:r>
              <a:rPr lang="en-US" dirty="0" smtClean="0"/>
              <a:t>CR   14.6%  vs. 25.6%</a:t>
            </a:r>
          </a:p>
          <a:p>
            <a:pPr lvl="2"/>
            <a:r>
              <a:rPr lang="en-US" dirty="0" smtClean="0"/>
              <a:t>PR   31.7%  vs. 44.2%</a:t>
            </a:r>
          </a:p>
          <a:p>
            <a:pPr>
              <a:buNone/>
            </a:pPr>
            <a:endParaRPr lang="en-US" dirty="0" smtClean="0"/>
          </a:p>
          <a:p>
            <a:pPr>
              <a:buNone/>
            </a:pPr>
            <a:r>
              <a:rPr lang="en-US" dirty="0" smtClean="0">
                <a:solidFill>
                  <a:srgbClr val="BF3185"/>
                </a:solidFill>
              </a:rPr>
              <a:t>Responses at both 3 and 6 months favored the</a:t>
            </a:r>
          </a:p>
          <a:p>
            <a:pPr>
              <a:buNone/>
            </a:pPr>
            <a:r>
              <a:rPr lang="en-US" dirty="0" smtClean="0">
                <a:solidFill>
                  <a:srgbClr val="BF3185"/>
                </a:solidFill>
              </a:rPr>
              <a:t>addition of CSA </a:t>
            </a:r>
          </a:p>
        </p:txBody>
      </p:sp>
      <p:sp>
        <p:nvSpPr>
          <p:cNvPr id="3" name="Title 2"/>
          <p:cNvSpPr>
            <a:spLocks noGrp="1"/>
          </p:cNvSpPr>
          <p:nvPr>
            <p:ph type="title"/>
          </p:nvPr>
        </p:nvSpPr>
        <p:spPr>
          <a:xfrm>
            <a:off x="457200" y="274638"/>
            <a:ext cx="8686800" cy="1143000"/>
          </a:xfrm>
        </p:spPr>
        <p:txBody>
          <a:bodyPr>
            <a:normAutofit/>
          </a:bodyPr>
          <a:lstStyle/>
          <a:p>
            <a:pPr>
              <a:lnSpc>
                <a:spcPct val="97000"/>
              </a:lnSpc>
              <a:tabLst>
                <a:tab pos="649628" algn="l"/>
                <a:tab pos="1299256" algn="l"/>
                <a:tab pos="1948884" algn="l"/>
                <a:tab pos="2598511" algn="l"/>
                <a:tab pos="3248139" algn="l"/>
                <a:tab pos="3897767" algn="l"/>
                <a:tab pos="4547395" algn="l"/>
                <a:tab pos="5197023" algn="l"/>
                <a:tab pos="5846651" algn="l"/>
                <a:tab pos="6496279" algn="l"/>
                <a:tab pos="7145906" algn="l"/>
                <a:tab pos="7795534" algn="l"/>
              </a:tabLst>
            </a:pPr>
            <a:r>
              <a:rPr lang="en-US" dirty="0" smtClean="0">
                <a:solidFill>
                  <a:schemeClr val="tx1">
                    <a:lumMod val="65000"/>
                    <a:lumOff val="35000"/>
                  </a:schemeClr>
                </a:solidFill>
                <a:ea typeface="Arial Unicode MS" pitchFamily="4" charset="0"/>
                <a:cs typeface="Arial Unicode MS" pitchFamily="4" charset="0"/>
              </a:rPr>
              <a:t>ATGAM+/- Cyclosporine </a:t>
            </a:r>
            <a:endParaRPr lang="en-US" dirty="0">
              <a:solidFill>
                <a:schemeClr val="tx1">
                  <a:lumMod val="65000"/>
                  <a:lumOff val="35000"/>
                </a:schemeClr>
              </a:solidFill>
              <a:ea typeface="Arial Unicode MS" pitchFamily="4" charset="0"/>
              <a:cs typeface="Arial Unicode MS" pitchFamily="4" charset="0"/>
            </a:endParaRPr>
          </a:p>
        </p:txBody>
      </p:sp>
      <p:sp>
        <p:nvSpPr>
          <p:cNvPr id="4" name="TextBox 3"/>
          <p:cNvSpPr txBox="1"/>
          <p:nvPr/>
        </p:nvSpPr>
        <p:spPr>
          <a:xfrm>
            <a:off x="4183317" y="6191957"/>
            <a:ext cx="4960684" cy="369332"/>
          </a:xfrm>
          <a:prstGeom prst="rect">
            <a:avLst/>
          </a:prstGeom>
          <a:noFill/>
        </p:spPr>
        <p:txBody>
          <a:bodyPr wrap="square" rtlCol="0">
            <a:spAutoFit/>
          </a:bodyPr>
          <a:lstStyle/>
          <a:p>
            <a:r>
              <a:rPr lang="en-US" dirty="0" err="1" smtClean="0">
                <a:solidFill>
                  <a:srgbClr val="000000"/>
                </a:solidFill>
                <a:ea typeface="Arial Unicode MS" pitchFamily="4" charset="0"/>
                <a:cs typeface="Arial Unicode MS" pitchFamily="4" charset="0"/>
              </a:rPr>
              <a:t>Frickhofen</a:t>
            </a:r>
            <a:r>
              <a:rPr lang="en-US" dirty="0" smtClean="0">
                <a:solidFill>
                  <a:srgbClr val="000000"/>
                </a:solidFill>
                <a:ea typeface="Arial Unicode MS" pitchFamily="4" charset="0"/>
                <a:cs typeface="Arial Unicode MS" pitchFamily="4" charset="0"/>
              </a:rPr>
              <a:t> N et al. NEJM.1991;324:1297</a:t>
            </a:r>
            <a:r>
              <a:rPr lang="en-US" sz="1050" dirty="0" smtClean="0">
                <a:solidFill>
                  <a:srgbClr val="000000"/>
                </a:solidFill>
                <a:ea typeface="Arial Unicode MS" pitchFamily="4" charset="0"/>
                <a:cs typeface="Arial Unicode MS" pitchFamily="4" charset="0"/>
              </a:rPr>
              <a:t>.</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Population</a:t>
            </a:r>
          </a:p>
          <a:p>
            <a:pPr lvl="1"/>
            <a:r>
              <a:rPr lang="en-US" dirty="0" smtClean="0">
                <a:solidFill>
                  <a:srgbClr val="BF3185"/>
                </a:solidFill>
              </a:rPr>
              <a:t>Non-severe AA</a:t>
            </a:r>
          </a:p>
          <a:p>
            <a:pPr lvl="2"/>
            <a:r>
              <a:rPr lang="en-US" dirty="0" smtClean="0"/>
              <a:t>requiring platelet or RBC transfusion support</a:t>
            </a:r>
          </a:p>
          <a:p>
            <a:pPr lvl="1"/>
            <a:r>
              <a:rPr lang="en-US" dirty="0" smtClean="0"/>
              <a:t>No prior IST	</a:t>
            </a:r>
          </a:p>
          <a:p>
            <a:r>
              <a:rPr lang="en-US" dirty="0" smtClean="0"/>
              <a:t>Randomization was a bit unbalanced</a:t>
            </a:r>
          </a:p>
          <a:p>
            <a:pPr lvl="1"/>
            <a:r>
              <a:rPr lang="en-US" dirty="0" smtClean="0"/>
              <a:t>Median age and platelet count</a:t>
            </a:r>
          </a:p>
          <a:p>
            <a:r>
              <a:rPr lang="en-US" dirty="0" smtClean="0"/>
              <a:t>Regimen</a:t>
            </a:r>
          </a:p>
          <a:p>
            <a:pPr lvl="1"/>
            <a:r>
              <a:rPr lang="en-US" dirty="0" smtClean="0"/>
              <a:t>CSA 5 mg/kg/day </a:t>
            </a:r>
            <a:r>
              <a:rPr lang="en-US" dirty="0" err="1" smtClean="0"/>
              <a:t>po</a:t>
            </a:r>
            <a:r>
              <a:rPr lang="en-US" dirty="0" smtClean="0"/>
              <a:t> divided into bid dosing </a:t>
            </a:r>
            <a:r>
              <a:rPr lang="en-US" dirty="0" err="1" smtClean="0"/>
              <a:t>x</a:t>
            </a:r>
            <a:r>
              <a:rPr lang="en-US" dirty="0" smtClean="0"/>
              <a:t> 6mo</a:t>
            </a:r>
          </a:p>
          <a:p>
            <a:pPr lvl="2"/>
            <a:r>
              <a:rPr lang="en-US" dirty="0" smtClean="0"/>
              <a:t>Goal trough 75-200</a:t>
            </a:r>
          </a:p>
          <a:p>
            <a:pPr lvl="2"/>
            <a:r>
              <a:rPr lang="en-US" dirty="0" smtClean="0"/>
              <a:t>Continue after 6 mo if responding and no plateau</a:t>
            </a:r>
          </a:p>
          <a:p>
            <a:pPr lvl="1"/>
            <a:r>
              <a:rPr lang="en-US" dirty="0" smtClean="0"/>
              <a:t>+/- horse ATGAM 15 mg/kg/day IV </a:t>
            </a:r>
            <a:r>
              <a:rPr lang="en-US" dirty="0" err="1" smtClean="0"/>
              <a:t>x</a:t>
            </a:r>
            <a:r>
              <a:rPr lang="en-US" dirty="0" smtClean="0"/>
              <a:t> 5 days</a:t>
            </a:r>
          </a:p>
        </p:txBody>
      </p:sp>
      <p:sp>
        <p:nvSpPr>
          <p:cNvPr id="3" name="Title 2"/>
          <p:cNvSpPr>
            <a:spLocks noGrp="1"/>
          </p:cNvSpPr>
          <p:nvPr>
            <p:ph type="title"/>
          </p:nvPr>
        </p:nvSpPr>
        <p:spPr/>
        <p:txBody>
          <a:bodyPr/>
          <a:lstStyle/>
          <a:p>
            <a:r>
              <a:rPr lang="en-US" dirty="0" smtClean="0"/>
              <a:t>Cyclosporine +/- ATGAM</a:t>
            </a:r>
            <a:endParaRPr lang="en-US" dirty="0"/>
          </a:p>
        </p:txBody>
      </p:sp>
      <p:sp>
        <p:nvSpPr>
          <p:cNvPr id="4" name="TextBox 3"/>
          <p:cNvSpPr txBox="1"/>
          <p:nvPr/>
        </p:nvSpPr>
        <p:spPr>
          <a:xfrm>
            <a:off x="4911661" y="6255766"/>
            <a:ext cx="3775139" cy="369332"/>
          </a:xfrm>
          <a:prstGeom prst="rect">
            <a:avLst/>
          </a:prstGeom>
          <a:noFill/>
        </p:spPr>
        <p:txBody>
          <a:bodyPr wrap="square" rtlCol="0">
            <a:spAutoFit/>
          </a:bodyPr>
          <a:lstStyle/>
          <a:p>
            <a:r>
              <a:rPr lang="en-US" dirty="0" smtClean="0"/>
              <a:t>Marsh et al.  1999</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AT 6 months</a:t>
            </a:r>
          </a:p>
          <a:p>
            <a:pPr lvl="1"/>
            <a:r>
              <a:rPr lang="en-US" dirty="0" smtClean="0"/>
              <a:t>Response rates (CSA </a:t>
            </a:r>
            <a:r>
              <a:rPr lang="en-US" i="1" dirty="0" smtClean="0"/>
              <a:t>vs. </a:t>
            </a:r>
            <a:r>
              <a:rPr lang="en-US" dirty="0" smtClean="0"/>
              <a:t>CSA+ATGAM)</a:t>
            </a:r>
          </a:p>
          <a:p>
            <a:pPr lvl="2"/>
            <a:r>
              <a:rPr lang="en-US" dirty="0" smtClean="0">
                <a:solidFill>
                  <a:srgbClr val="BF3185"/>
                </a:solidFill>
              </a:rPr>
              <a:t>ORR 46% </a:t>
            </a:r>
            <a:r>
              <a:rPr lang="en-US" i="1" dirty="0" smtClean="0">
                <a:solidFill>
                  <a:srgbClr val="BF3185"/>
                </a:solidFill>
              </a:rPr>
              <a:t>vs. </a:t>
            </a:r>
            <a:r>
              <a:rPr lang="en-US" dirty="0" smtClean="0">
                <a:solidFill>
                  <a:srgbClr val="BF3185"/>
                </a:solidFill>
              </a:rPr>
              <a:t>74%  (</a:t>
            </a:r>
            <a:r>
              <a:rPr lang="en-US" dirty="0" err="1" smtClean="0">
                <a:solidFill>
                  <a:srgbClr val="BF3185"/>
                </a:solidFill>
              </a:rPr>
              <a:t>p</a:t>
            </a:r>
            <a:r>
              <a:rPr lang="en-US" dirty="0" smtClean="0">
                <a:solidFill>
                  <a:srgbClr val="BF3185"/>
                </a:solidFill>
              </a:rPr>
              <a:t>=0.02)</a:t>
            </a:r>
          </a:p>
          <a:p>
            <a:pPr lvl="3"/>
            <a:r>
              <a:rPr lang="en-US" dirty="0" smtClean="0"/>
              <a:t>CR  23% </a:t>
            </a:r>
            <a:r>
              <a:rPr lang="en-US" i="1" dirty="0" smtClean="0"/>
              <a:t>vs. </a:t>
            </a:r>
            <a:r>
              <a:rPr lang="en-US" dirty="0" smtClean="0"/>
              <a:t>57%</a:t>
            </a:r>
          </a:p>
          <a:p>
            <a:pPr lvl="3"/>
            <a:r>
              <a:rPr lang="en-US" dirty="0" smtClean="0"/>
              <a:t>PR  23% </a:t>
            </a:r>
            <a:r>
              <a:rPr lang="en-US" i="1" dirty="0" smtClean="0"/>
              <a:t>vs</a:t>
            </a:r>
            <a:r>
              <a:rPr lang="en-US" dirty="0" smtClean="0"/>
              <a:t>. 17%</a:t>
            </a:r>
          </a:p>
          <a:p>
            <a:pPr lvl="1"/>
            <a:r>
              <a:rPr lang="en-US" dirty="0" smtClean="0"/>
              <a:t>Median </a:t>
            </a:r>
            <a:r>
              <a:rPr lang="en-US" dirty="0" err="1" smtClean="0"/>
              <a:t>Hgb</a:t>
            </a:r>
            <a:r>
              <a:rPr lang="en-US" dirty="0" smtClean="0"/>
              <a:t> 9.7 </a:t>
            </a:r>
            <a:r>
              <a:rPr lang="en-US" dirty="0" err="1" smtClean="0"/>
              <a:t>g/dL</a:t>
            </a:r>
            <a:r>
              <a:rPr lang="en-US" dirty="0" smtClean="0"/>
              <a:t> </a:t>
            </a:r>
            <a:r>
              <a:rPr lang="en-US" i="1" dirty="0" smtClean="0"/>
              <a:t>vs. </a:t>
            </a:r>
            <a:r>
              <a:rPr lang="en-US" dirty="0" smtClean="0"/>
              <a:t>11.8 </a:t>
            </a:r>
            <a:r>
              <a:rPr lang="en-US" dirty="0" err="1" smtClean="0"/>
              <a:t>g/dL</a:t>
            </a:r>
            <a:r>
              <a:rPr lang="en-US" dirty="0" smtClean="0"/>
              <a:t>  (</a:t>
            </a:r>
            <a:r>
              <a:rPr lang="en-US" dirty="0" err="1" smtClean="0"/>
              <a:t>p</a:t>
            </a:r>
            <a:r>
              <a:rPr lang="en-US" dirty="0" smtClean="0"/>
              <a:t>=0.03)</a:t>
            </a:r>
          </a:p>
          <a:p>
            <a:pPr lvl="1"/>
            <a:r>
              <a:rPr lang="en-US" dirty="0" smtClean="0"/>
              <a:t>Median </a:t>
            </a:r>
            <a:r>
              <a:rPr lang="en-US" dirty="0" err="1" smtClean="0"/>
              <a:t>Plts</a:t>
            </a:r>
            <a:r>
              <a:rPr lang="en-US" dirty="0" smtClean="0"/>
              <a:t> 29x10</a:t>
            </a:r>
            <a:r>
              <a:rPr lang="en-US" baseline="30000" dirty="0" smtClean="0"/>
              <a:t>9</a:t>
            </a:r>
            <a:r>
              <a:rPr lang="en-US" dirty="0" smtClean="0"/>
              <a:t>/L </a:t>
            </a:r>
            <a:r>
              <a:rPr lang="en-US" i="1" dirty="0" smtClean="0"/>
              <a:t>vs. </a:t>
            </a:r>
            <a:r>
              <a:rPr lang="en-US" dirty="0" smtClean="0"/>
              <a:t>84x10</a:t>
            </a:r>
            <a:r>
              <a:rPr lang="en-US" baseline="30000" dirty="0" smtClean="0"/>
              <a:t>9</a:t>
            </a:r>
            <a:r>
              <a:rPr lang="en-US" dirty="0" smtClean="0"/>
              <a:t>/L  (</a:t>
            </a:r>
            <a:r>
              <a:rPr lang="en-US" dirty="0" err="1" smtClean="0"/>
              <a:t>p</a:t>
            </a:r>
            <a:r>
              <a:rPr lang="en-US" dirty="0" smtClean="0"/>
              <a:t>=0.005)</a:t>
            </a:r>
          </a:p>
          <a:p>
            <a:pPr lvl="1"/>
            <a:r>
              <a:rPr lang="en-US" dirty="0" smtClean="0"/>
              <a:t>2</a:t>
            </a:r>
            <a:r>
              <a:rPr lang="en-US" baseline="30000" dirty="0" smtClean="0"/>
              <a:t>nd</a:t>
            </a:r>
            <a:r>
              <a:rPr lang="en-US" dirty="0" smtClean="0"/>
              <a:t> line therapy given 25% </a:t>
            </a:r>
            <a:r>
              <a:rPr lang="en-US" i="1" dirty="0" smtClean="0"/>
              <a:t>vs.</a:t>
            </a:r>
            <a:r>
              <a:rPr lang="en-US" dirty="0" smtClean="0"/>
              <a:t> 6%  (</a:t>
            </a:r>
            <a:r>
              <a:rPr lang="en-US" dirty="0" err="1" smtClean="0"/>
              <a:t>p</a:t>
            </a:r>
            <a:r>
              <a:rPr lang="en-US" dirty="0" smtClean="0"/>
              <a:t>=0.005)</a:t>
            </a:r>
          </a:p>
          <a:p>
            <a:endParaRPr lang="en-US" dirty="0" smtClean="0"/>
          </a:p>
          <a:p>
            <a:pPr>
              <a:buNone/>
            </a:pPr>
            <a:r>
              <a:rPr lang="en-US" dirty="0" smtClean="0">
                <a:solidFill>
                  <a:srgbClr val="BF3185"/>
                </a:solidFill>
              </a:rPr>
              <a:t>Responses at 6 months favored the addition of</a:t>
            </a:r>
          </a:p>
          <a:p>
            <a:pPr>
              <a:buNone/>
            </a:pPr>
            <a:r>
              <a:rPr lang="en-US" dirty="0" smtClean="0">
                <a:solidFill>
                  <a:srgbClr val="BF3185"/>
                </a:solidFill>
              </a:rPr>
              <a:t>ATGAM to cyclosporine</a:t>
            </a:r>
          </a:p>
        </p:txBody>
      </p:sp>
      <p:sp>
        <p:nvSpPr>
          <p:cNvPr id="3" name="Title 2"/>
          <p:cNvSpPr>
            <a:spLocks noGrp="1"/>
          </p:cNvSpPr>
          <p:nvPr>
            <p:ph type="title"/>
          </p:nvPr>
        </p:nvSpPr>
        <p:spPr/>
        <p:txBody>
          <a:bodyPr/>
          <a:lstStyle/>
          <a:p>
            <a:r>
              <a:rPr lang="en-US" dirty="0" smtClean="0"/>
              <a:t>Cyclosporine +/- ATGAM</a:t>
            </a:r>
            <a:endParaRPr lang="en-US" dirty="0"/>
          </a:p>
        </p:txBody>
      </p:sp>
      <p:sp>
        <p:nvSpPr>
          <p:cNvPr id="4" name="TextBox 3"/>
          <p:cNvSpPr txBox="1"/>
          <p:nvPr/>
        </p:nvSpPr>
        <p:spPr>
          <a:xfrm>
            <a:off x="5621331" y="6255766"/>
            <a:ext cx="3065469" cy="646331"/>
          </a:xfrm>
          <a:prstGeom prst="rect">
            <a:avLst/>
          </a:prstGeom>
          <a:noFill/>
        </p:spPr>
        <p:txBody>
          <a:bodyPr wrap="square" rtlCol="0">
            <a:spAutoFit/>
          </a:bodyPr>
          <a:lstStyle/>
          <a:p>
            <a:r>
              <a:rPr lang="en-US" dirty="0" smtClean="0"/>
              <a:t>Marsh et al.  1999</a:t>
            </a:r>
          </a:p>
          <a:p>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No difference in overall survival </a:t>
            </a:r>
          </a:p>
          <a:p>
            <a:pPr lvl="1"/>
            <a:r>
              <a:rPr lang="en-US" dirty="0" smtClean="0"/>
              <a:t>93% vs. 91% (</a:t>
            </a:r>
            <a:r>
              <a:rPr lang="en-US" dirty="0" err="1" smtClean="0"/>
              <a:t>p</a:t>
            </a:r>
            <a:r>
              <a:rPr lang="en-US" dirty="0" smtClean="0"/>
              <a:t>=0.5)</a:t>
            </a:r>
          </a:p>
          <a:p>
            <a:r>
              <a:rPr lang="en-US" dirty="0" smtClean="0"/>
              <a:t>PFS at 4 years</a:t>
            </a:r>
          </a:p>
          <a:p>
            <a:pPr lvl="1"/>
            <a:r>
              <a:rPr lang="en-US" dirty="0" smtClean="0"/>
              <a:t>51% </a:t>
            </a:r>
            <a:r>
              <a:rPr lang="en-US" i="1" dirty="0" smtClean="0"/>
              <a:t>vs. </a:t>
            </a:r>
            <a:r>
              <a:rPr lang="en-US" dirty="0" smtClean="0"/>
              <a:t> 80% (</a:t>
            </a:r>
            <a:r>
              <a:rPr lang="en-US" dirty="0" err="1" smtClean="0"/>
              <a:t>p</a:t>
            </a:r>
            <a:r>
              <a:rPr lang="en-US" dirty="0" smtClean="0"/>
              <a:t>=0.0005)</a:t>
            </a:r>
          </a:p>
          <a:p>
            <a:pPr lvl="1"/>
            <a:endParaRPr lang="en-US" dirty="0" smtClean="0"/>
          </a:p>
          <a:p>
            <a:pPr lvl="1"/>
            <a:endParaRPr lang="en-US" dirty="0" smtClean="0"/>
          </a:p>
          <a:p>
            <a:pPr>
              <a:buNone/>
            </a:pPr>
            <a:r>
              <a:rPr lang="en-US" dirty="0" smtClean="0">
                <a:solidFill>
                  <a:srgbClr val="BF3185"/>
                </a:solidFill>
              </a:rPr>
              <a:t>Though no overall survival difference, those</a:t>
            </a:r>
          </a:p>
          <a:p>
            <a:pPr>
              <a:buNone/>
            </a:pPr>
            <a:r>
              <a:rPr lang="en-US" dirty="0" smtClean="0">
                <a:solidFill>
                  <a:srgbClr val="BF3185"/>
                </a:solidFill>
              </a:rPr>
              <a:t>receiving ATAGM less likely to to progress and</a:t>
            </a:r>
          </a:p>
          <a:p>
            <a:pPr>
              <a:buNone/>
            </a:pPr>
            <a:r>
              <a:rPr lang="en-US" dirty="0" smtClean="0">
                <a:solidFill>
                  <a:srgbClr val="BF3185"/>
                </a:solidFill>
              </a:rPr>
              <a:t>need second line therapy</a:t>
            </a:r>
            <a:r>
              <a:rPr lang="en-US" dirty="0" smtClean="0"/>
              <a:t>	</a:t>
            </a:r>
          </a:p>
          <a:p>
            <a:endParaRPr lang="en-US" dirty="0" smtClean="0"/>
          </a:p>
        </p:txBody>
      </p:sp>
      <p:sp>
        <p:nvSpPr>
          <p:cNvPr id="3" name="Title 2"/>
          <p:cNvSpPr>
            <a:spLocks noGrp="1"/>
          </p:cNvSpPr>
          <p:nvPr>
            <p:ph type="title"/>
          </p:nvPr>
        </p:nvSpPr>
        <p:spPr/>
        <p:txBody>
          <a:bodyPr/>
          <a:lstStyle/>
          <a:p>
            <a:r>
              <a:rPr lang="en-US" dirty="0" smtClean="0"/>
              <a:t>Cyclosporine +/- ATGAM</a:t>
            </a:r>
            <a:endParaRPr lang="en-US" dirty="0"/>
          </a:p>
        </p:txBody>
      </p:sp>
      <p:sp>
        <p:nvSpPr>
          <p:cNvPr id="4" name="TextBox 3"/>
          <p:cNvSpPr txBox="1"/>
          <p:nvPr/>
        </p:nvSpPr>
        <p:spPr>
          <a:xfrm>
            <a:off x="5621331" y="6255766"/>
            <a:ext cx="3065469" cy="646331"/>
          </a:xfrm>
          <a:prstGeom prst="rect">
            <a:avLst/>
          </a:prstGeom>
          <a:noFill/>
        </p:spPr>
        <p:txBody>
          <a:bodyPr wrap="square" rtlCol="0">
            <a:spAutoFit/>
          </a:bodyPr>
          <a:lstStyle/>
          <a:p>
            <a:r>
              <a:rPr lang="en-US" dirty="0" smtClean="0"/>
              <a:t>Marsh et al.  1999</a:t>
            </a:r>
          </a:p>
          <a:p>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 difference in hematopoietic response rate</a:t>
            </a:r>
          </a:p>
          <a:p>
            <a:endParaRPr lang="en-US" dirty="0"/>
          </a:p>
        </p:txBody>
      </p:sp>
      <p:sp>
        <p:nvSpPr>
          <p:cNvPr id="3" name="Title 2"/>
          <p:cNvSpPr>
            <a:spLocks noGrp="1"/>
          </p:cNvSpPr>
          <p:nvPr>
            <p:ph type="title"/>
          </p:nvPr>
        </p:nvSpPr>
        <p:spPr/>
        <p:txBody>
          <a:bodyPr/>
          <a:lstStyle/>
          <a:p>
            <a:r>
              <a:rPr lang="en-US" dirty="0" smtClean="0"/>
              <a:t>Role of G-CSF or Erythropoietin</a:t>
            </a:r>
            <a:endParaRPr lang="en-US" dirty="0"/>
          </a:p>
        </p:txBody>
      </p:sp>
      <p:sp>
        <p:nvSpPr>
          <p:cNvPr id="4" name="TextBox 3"/>
          <p:cNvSpPr txBox="1"/>
          <p:nvPr/>
        </p:nvSpPr>
        <p:spPr>
          <a:xfrm>
            <a:off x="3258528" y="5407126"/>
            <a:ext cx="5428272" cy="923330"/>
          </a:xfrm>
          <a:prstGeom prst="rect">
            <a:avLst/>
          </a:prstGeom>
          <a:noFill/>
        </p:spPr>
        <p:txBody>
          <a:bodyPr wrap="square" rtlCol="0">
            <a:spAutoFit/>
          </a:bodyPr>
          <a:lstStyle/>
          <a:p>
            <a:r>
              <a:rPr lang="en-US" dirty="0" err="1" smtClean="0"/>
              <a:t>Tichelli</a:t>
            </a:r>
            <a:r>
              <a:rPr lang="en-US" dirty="0" smtClean="0"/>
              <a:t> A et al.  Blood 2011;117(17):4434</a:t>
            </a:r>
          </a:p>
          <a:p>
            <a:r>
              <a:rPr lang="en-US" dirty="0" err="1" smtClean="0"/>
              <a:t>Gurion</a:t>
            </a:r>
            <a:r>
              <a:rPr lang="en-US" dirty="0" smtClean="0"/>
              <a:t> R et al. </a:t>
            </a:r>
            <a:r>
              <a:rPr lang="en-US" dirty="0" err="1" smtClean="0"/>
              <a:t>Haematologica</a:t>
            </a:r>
            <a:r>
              <a:rPr lang="en-US" dirty="0" smtClean="0"/>
              <a:t>. 2009;94(5):712</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BM aspiration-2"/>
          <p:cNvPicPr>
            <a:picLocks noGrp="1" noChangeAspect="1" noChangeArrowheads="1"/>
          </p:cNvPicPr>
          <p:nvPr>
            <p:ph sz="half" idx="4294967295"/>
          </p:nvPr>
        </p:nvPicPr>
        <p:blipFill>
          <a:blip r:embed="rId2"/>
          <a:srcRect/>
          <a:stretch>
            <a:fillRect/>
          </a:stretch>
        </p:blipFill>
        <p:spPr>
          <a:xfrm>
            <a:off x="228600" y="1220788"/>
            <a:ext cx="3078163" cy="4294187"/>
          </a:xfrm>
          <a:noFill/>
        </p:spPr>
      </p:pic>
      <p:pic>
        <p:nvPicPr>
          <p:cNvPr id="15363" name="Picture 4" descr="BM biopsy"/>
          <p:cNvPicPr>
            <a:picLocks noGrp="1" noChangeAspect="1" noChangeArrowheads="1"/>
          </p:cNvPicPr>
          <p:nvPr>
            <p:ph sz="half" idx="4294967295"/>
          </p:nvPr>
        </p:nvPicPr>
        <p:blipFill>
          <a:blip r:embed="rId3"/>
          <a:srcRect/>
          <a:stretch>
            <a:fillRect/>
          </a:stretch>
        </p:blipFill>
        <p:spPr>
          <a:xfrm>
            <a:off x="3487738" y="1231900"/>
            <a:ext cx="5656262" cy="4330700"/>
          </a:xfrm>
          <a:noFill/>
        </p:spPr>
      </p:pic>
      <p:sp>
        <p:nvSpPr>
          <p:cNvPr id="15364" name="Text Box 5"/>
          <p:cNvSpPr txBox="1">
            <a:spLocks noChangeArrowheads="1"/>
          </p:cNvSpPr>
          <p:nvPr/>
        </p:nvSpPr>
        <p:spPr bwMode="auto">
          <a:xfrm>
            <a:off x="914400" y="5715000"/>
            <a:ext cx="184150" cy="641350"/>
          </a:xfrm>
          <a:prstGeom prst="rect">
            <a:avLst/>
          </a:prstGeom>
          <a:noFill/>
          <a:ln w="9525">
            <a:noFill/>
            <a:miter lim="800000"/>
            <a:headEnd/>
            <a:tailEnd/>
          </a:ln>
        </p:spPr>
        <p:txBody>
          <a:bodyPr wrap="none">
            <a:spAutoFit/>
          </a:bodyPr>
          <a:lstStyle/>
          <a:p>
            <a:endParaRPr lang="ru-RU"/>
          </a:p>
        </p:txBody>
      </p:sp>
      <p:sp>
        <p:nvSpPr>
          <p:cNvPr id="15365" name="Text Box 6"/>
          <p:cNvSpPr txBox="1">
            <a:spLocks noChangeArrowheads="1"/>
          </p:cNvSpPr>
          <p:nvPr/>
        </p:nvSpPr>
        <p:spPr bwMode="auto">
          <a:xfrm>
            <a:off x="838200" y="5638800"/>
            <a:ext cx="184150" cy="641350"/>
          </a:xfrm>
          <a:prstGeom prst="rect">
            <a:avLst/>
          </a:prstGeom>
          <a:noFill/>
          <a:ln w="9525">
            <a:noFill/>
            <a:miter lim="800000"/>
            <a:headEnd/>
            <a:tailEnd/>
          </a:ln>
        </p:spPr>
        <p:txBody>
          <a:bodyPr wrap="none">
            <a:spAutoFit/>
          </a:bodyPr>
          <a:lstStyle/>
          <a:p>
            <a:endParaRPr lang="ru-RU"/>
          </a:p>
        </p:txBody>
      </p:sp>
      <p:sp>
        <p:nvSpPr>
          <p:cNvPr id="15366" name="Text Box 7"/>
          <p:cNvSpPr txBox="1">
            <a:spLocks noChangeArrowheads="1"/>
          </p:cNvSpPr>
          <p:nvPr/>
        </p:nvSpPr>
        <p:spPr bwMode="auto">
          <a:xfrm>
            <a:off x="609600" y="5715000"/>
            <a:ext cx="2711450" cy="579438"/>
          </a:xfrm>
          <a:prstGeom prst="rect">
            <a:avLst/>
          </a:prstGeom>
          <a:noFill/>
          <a:ln w="9525">
            <a:noFill/>
            <a:miter lim="800000"/>
            <a:headEnd/>
            <a:tailEnd/>
          </a:ln>
        </p:spPr>
        <p:txBody>
          <a:bodyPr wrap="none">
            <a:spAutoFit/>
          </a:bodyPr>
          <a:lstStyle/>
          <a:p>
            <a:r>
              <a:rPr lang="en-US" sz="3200">
                <a:latin typeface="Arial" charset="0"/>
              </a:rPr>
              <a:t>BM Aspiration</a:t>
            </a:r>
          </a:p>
        </p:txBody>
      </p:sp>
      <p:sp>
        <p:nvSpPr>
          <p:cNvPr id="15367" name="Text Box 8"/>
          <p:cNvSpPr txBox="1">
            <a:spLocks noChangeArrowheads="1"/>
          </p:cNvSpPr>
          <p:nvPr/>
        </p:nvSpPr>
        <p:spPr bwMode="auto">
          <a:xfrm>
            <a:off x="5334000" y="5715000"/>
            <a:ext cx="2125663" cy="579438"/>
          </a:xfrm>
          <a:prstGeom prst="rect">
            <a:avLst/>
          </a:prstGeom>
          <a:noFill/>
          <a:ln w="9525">
            <a:noFill/>
            <a:miter lim="800000"/>
            <a:headEnd/>
            <a:tailEnd/>
          </a:ln>
        </p:spPr>
        <p:txBody>
          <a:bodyPr>
            <a:spAutoFit/>
          </a:bodyPr>
          <a:lstStyle/>
          <a:p>
            <a:r>
              <a:rPr lang="en-US" sz="3200">
                <a:latin typeface="Arial" charset="0"/>
              </a:rPr>
              <a:t>BM Biopsy</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Why was this looked examined?</a:t>
            </a:r>
          </a:p>
          <a:p>
            <a:pPr lvl="1"/>
            <a:r>
              <a:rPr lang="en-US" dirty="0" err="1" smtClean="0"/>
              <a:t>rATG</a:t>
            </a:r>
            <a:r>
              <a:rPr lang="en-US" dirty="0" smtClean="0"/>
              <a:t> &gt; </a:t>
            </a:r>
            <a:r>
              <a:rPr lang="en-US" dirty="0" err="1" smtClean="0"/>
              <a:t>hATGAM</a:t>
            </a:r>
            <a:r>
              <a:rPr lang="en-US" dirty="0" smtClean="0"/>
              <a:t> for preventing renal allograft rejection</a:t>
            </a:r>
          </a:p>
          <a:p>
            <a:pPr lvl="1"/>
            <a:r>
              <a:rPr lang="en-US" dirty="0" err="1" smtClean="0"/>
              <a:t>rATG</a:t>
            </a:r>
            <a:r>
              <a:rPr lang="en-US" dirty="0" smtClean="0"/>
              <a:t> more effectively depleted lymphocytes and was more cytotoxic on weight basis</a:t>
            </a:r>
          </a:p>
          <a:p>
            <a:pPr lvl="1"/>
            <a:r>
              <a:rPr lang="en-US" dirty="0" err="1" smtClean="0"/>
              <a:t>rATG</a:t>
            </a:r>
            <a:r>
              <a:rPr lang="en-US" dirty="0" smtClean="0"/>
              <a:t> was able to elicit responses in patients with SAA refractory-relapsed after </a:t>
            </a:r>
            <a:r>
              <a:rPr lang="en-US" dirty="0" err="1" smtClean="0"/>
              <a:t>hATGAM</a:t>
            </a:r>
            <a:endParaRPr lang="en-US" dirty="0" smtClean="0"/>
          </a:p>
          <a:p>
            <a:pPr lvl="1"/>
            <a:r>
              <a:rPr lang="en-US" dirty="0" err="1" smtClean="0"/>
              <a:t>rATG</a:t>
            </a:r>
            <a:r>
              <a:rPr lang="en-US" dirty="0" smtClean="0"/>
              <a:t> (not </a:t>
            </a:r>
            <a:r>
              <a:rPr lang="en-US" dirty="0" err="1" smtClean="0"/>
              <a:t>hATGAM</a:t>
            </a:r>
            <a:r>
              <a:rPr lang="en-US" dirty="0" smtClean="0"/>
              <a:t>) induces T-</a:t>
            </a:r>
            <a:r>
              <a:rPr lang="en-US" dirty="0" err="1" smtClean="0"/>
              <a:t>reg</a:t>
            </a:r>
            <a:r>
              <a:rPr lang="en-US" dirty="0" smtClean="0"/>
              <a:t> development in tissue cultures</a:t>
            </a:r>
            <a:endParaRPr lang="en-US" dirty="0"/>
          </a:p>
        </p:txBody>
      </p:sp>
      <p:sp>
        <p:nvSpPr>
          <p:cNvPr id="3" name="Title 2"/>
          <p:cNvSpPr>
            <a:spLocks noGrp="1"/>
          </p:cNvSpPr>
          <p:nvPr>
            <p:ph type="title"/>
          </p:nvPr>
        </p:nvSpPr>
        <p:spPr/>
        <p:txBody>
          <a:bodyPr>
            <a:normAutofit fontScale="90000"/>
          </a:bodyPr>
          <a:lstStyle/>
          <a:p>
            <a:r>
              <a:rPr lang="en-US" dirty="0" smtClean="0"/>
              <a:t>Immunosuppressive Therapy (IST); The Nature of the Beast</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Population </a:t>
            </a:r>
          </a:p>
          <a:p>
            <a:pPr lvl="1"/>
            <a:r>
              <a:rPr lang="en-US" dirty="0" smtClean="0"/>
              <a:t>Age &gt;2 years with SAA</a:t>
            </a:r>
          </a:p>
          <a:p>
            <a:pPr lvl="1"/>
            <a:r>
              <a:rPr lang="en-US" dirty="0" smtClean="0"/>
              <a:t>RCT with 1:1 distribution </a:t>
            </a:r>
          </a:p>
          <a:p>
            <a:r>
              <a:rPr lang="en-US" dirty="0" smtClean="0"/>
              <a:t>Primary Endpoint</a:t>
            </a:r>
          </a:p>
          <a:p>
            <a:pPr lvl="1"/>
            <a:r>
              <a:rPr lang="en-US" dirty="0" smtClean="0"/>
              <a:t>Response rate at 6 months</a:t>
            </a:r>
          </a:p>
          <a:p>
            <a:r>
              <a:rPr lang="en-US" dirty="0" smtClean="0"/>
              <a:t>Regimen</a:t>
            </a:r>
          </a:p>
          <a:p>
            <a:pPr lvl="1"/>
            <a:r>
              <a:rPr lang="en-US" dirty="0" err="1" smtClean="0"/>
              <a:t>hATGAM</a:t>
            </a:r>
            <a:r>
              <a:rPr lang="en-US" dirty="0" smtClean="0"/>
              <a:t> 40 mg/kg/day </a:t>
            </a:r>
            <a:r>
              <a:rPr lang="en-US" dirty="0" err="1" smtClean="0"/>
              <a:t>x</a:t>
            </a:r>
            <a:r>
              <a:rPr lang="en-US" dirty="0" smtClean="0"/>
              <a:t> 4 days</a:t>
            </a:r>
          </a:p>
          <a:p>
            <a:pPr lvl="1"/>
            <a:r>
              <a:rPr lang="en-US" dirty="0" err="1" smtClean="0"/>
              <a:t>rATG</a:t>
            </a:r>
            <a:r>
              <a:rPr lang="en-US" dirty="0" smtClean="0"/>
              <a:t>	 3.5 mg/kg/day </a:t>
            </a:r>
            <a:r>
              <a:rPr lang="en-US" dirty="0" err="1" smtClean="0"/>
              <a:t>x</a:t>
            </a:r>
            <a:r>
              <a:rPr lang="en-US" dirty="0" smtClean="0"/>
              <a:t> 5 days</a:t>
            </a:r>
          </a:p>
          <a:p>
            <a:pPr lvl="1"/>
            <a:r>
              <a:rPr lang="en-US" dirty="0" smtClean="0"/>
              <a:t>Both arms: </a:t>
            </a:r>
          </a:p>
          <a:p>
            <a:pPr lvl="2"/>
            <a:r>
              <a:rPr lang="en-US" dirty="0" smtClean="0"/>
              <a:t>CSA 10 mg/kg/day divided into bid dosing (adult dose) </a:t>
            </a:r>
            <a:r>
              <a:rPr lang="en-US" dirty="0" err="1" smtClean="0"/>
              <a:t>x</a:t>
            </a:r>
            <a:r>
              <a:rPr lang="en-US" dirty="0" smtClean="0"/>
              <a:t> 6 months</a:t>
            </a:r>
          </a:p>
          <a:p>
            <a:pPr lvl="2"/>
            <a:r>
              <a:rPr lang="en-US" dirty="0" smtClean="0"/>
              <a:t>trough goal 200-400 mg/</a:t>
            </a:r>
            <a:r>
              <a:rPr lang="en-US" dirty="0" err="1" smtClean="0"/>
              <a:t>mL</a:t>
            </a:r>
            <a:endParaRPr lang="en-US" dirty="0"/>
          </a:p>
        </p:txBody>
      </p:sp>
      <p:sp>
        <p:nvSpPr>
          <p:cNvPr id="3" name="Title 2"/>
          <p:cNvSpPr>
            <a:spLocks noGrp="1"/>
          </p:cNvSpPr>
          <p:nvPr>
            <p:ph type="title"/>
          </p:nvPr>
        </p:nvSpPr>
        <p:spPr/>
        <p:txBody>
          <a:bodyPr>
            <a:normAutofit fontScale="90000"/>
          </a:bodyPr>
          <a:lstStyle/>
          <a:p>
            <a:r>
              <a:rPr lang="en-US" dirty="0" smtClean="0"/>
              <a:t>Immunosuppressive Therapy (IST); The Nature of the Beast</a:t>
            </a:r>
            <a:endParaRPr lang="en-US" dirty="0"/>
          </a:p>
        </p:txBody>
      </p:sp>
      <p:sp>
        <p:nvSpPr>
          <p:cNvPr id="4" name="TextBox 3"/>
          <p:cNvSpPr txBox="1"/>
          <p:nvPr/>
        </p:nvSpPr>
        <p:spPr>
          <a:xfrm>
            <a:off x="3940535" y="6191957"/>
            <a:ext cx="5203466" cy="369332"/>
          </a:xfrm>
          <a:prstGeom prst="rect">
            <a:avLst/>
          </a:prstGeom>
          <a:noFill/>
        </p:spPr>
        <p:txBody>
          <a:bodyPr wrap="square" rtlCol="0">
            <a:spAutoFit/>
          </a:bodyPr>
          <a:lstStyle/>
          <a:p>
            <a:r>
              <a:rPr lang="en-US" dirty="0" err="1" smtClean="0"/>
              <a:t>Scheinberg</a:t>
            </a:r>
            <a:r>
              <a:rPr lang="en-US" dirty="0" smtClean="0"/>
              <a:t>, P et al.  NEJM 2011;365(5):430</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smtClean="0"/>
          </a:p>
          <a:p>
            <a:r>
              <a:rPr lang="en-US" dirty="0" smtClean="0"/>
              <a:t>Response Rates</a:t>
            </a:r>
          </a:p>
          <a:p>
            <a:pPr lvl="1"/>
            <a:r>
              <a:rPr lang="en-US" dirty="0" smtClean="0"/>
              <a:t>At 3 months  (</a:t>
            </a:r>
            <a:r>
              <a:rPr lang="en-US" dirty="0" err="1" smtClean="0"/>
              <a:t>p</a:t>
            </a:r>
            <a:r>
              <a:rPr lang="en-US" dirty="0" smtClean="0"/>
              <a:t>=0.002)</a:t>
            </a:r>
          </a:p>
          <a:p>
            <a:pPr lvl="2"/>
            <a:r>
              <a:rPr lang="en-US" dirty="0" err="1" smtClean="0"/>
              <a:t>hATGAM</a:t>
            </a:r>
            <a:r>
              <a:rPr lang="en-US" dirty="0" smtClean="0"/>
              <a:t>    62%</a:t>
            </a:r>
          </a:p>
          <a:p>
            <a:pPr lvl="2"/>
            <a:r>
              <a:rPr lang="en-US" dirty="0" err="1" smtClean="0"/>
              <a:t>rATG</a:t>
            </a:r>
            <a:r>
              <a:rPr lang="en-US" dirty="0" smtClean="0"/>
              <a:t>	     33%</a:t>
            </a:r>
          </a:p>
          <a:p>
            <a:pPr lvl="1"/>
            <a:r>
              <a:rPr lang="en-US" dirty="0" smtClean="0"/>
              <a:t>At 6 months  (</a:t>
            </a:r>
            <a:r>
              <a:rPr lang="en-US" dirty="0" err="1" smtClean="0"/>
              <a:t>p</a:t>
            </a:r>
            <a:r>
              <a:rPr lang="en-US" dirty="0" smtClean="0"/>
              <a:t>&lt;0.001)</a:t>
            </a:r>
          </a:p>
          <a:p>
            <a:pPr lvl="2"/>
            <a:r>
              <a:rPr lang="en-US" dirty="0" err="1" smtClean="0"/>
              <a:t>hATGAM</a:t>
            </a:r>
            <a:r>
              <a:rPr lang="en-US" dirty="0" smtClean="0"/>
              <a:t>    68%</a:t>
            </a:r>
          </a:p>
          <a:p>
            <a:pPr lvl="2"/>
            <a:r>
              <a:rPr lang="en-US" dirty="0" err="1" smtClean="0"/>
              <a:t>rATG</a:t>
            </a:r>
            <a:r>
              <a:rPr lang="en-US" dirty="0" smtClean="0"/>
              <a:t>	     37%</a:t>
            </a:r>
          </a:p>
        </p:txBody>
      </p:sp>
      <p:sp>
        <p:nvSpPr>
          <p:cNvPr id="3" name="Title 2"/>
          <p:cNvSpPr>
            <a:spLocks noGrp="1"/>
          </p:cNvSpPr>
          <p:nvPr>
            <p:ph type="title"/>
          </p:nvPr>
        </p:nvSpPr>
        <p:spPr/>
        <p:txBody>
          <a:bodyPr>
            <a:normAutofit fontScale="90000"/>
          </a:bodyPr>
          <a:lstStyle/>
          <a:p>
            <a:r>
              <a:rPr lang="en-US" dirty="0" smtClean="0"/>
              <a:t>Immunosuppressive Therapy (IST); The Nature of the Beast</a:t>
            </a:r>
            <a:endParaRPr lang="en-US" dirty="0"/>
          </a:p>
        </p:txBody>
      </p:sp>
      <p:sp>
        <p:nvSpPr>
          <p:cNvPr id="4" name="TextBox 3"/>
          <p:cNvSpPr txBox="1"/>
          <p:nvPr/>
        </p:nvSpPr>
        <p:spPr>
          <a:xfrm>
            <a:off x="3940535" y="6191957"/>
            <a:ext cx="5203466" cy="369332"/>
          </a:xfrm>
          <a:prstGeom prst="rect">
            <a:avLst/>
          </a:prstGeom>
          <a:noFill/>
        </p:spPr>
        <p:txBody>
          <a:bodyPr wrap="square" rtlCol="0">
            <a:spAutoFit/>
          </a:bodyPr>
          <a:lstStyle/>
          <a:p>
            <a:r>
              <a:rPr lang="en-US" dirty="0" err="1" smtClean="0"/>
              <a:t>Scheinberg</a:t>
            </a:r>
            <a:r>
              <a:rPr lang="en-US" dirty="0" smtClean="0"/>
              <a:t>, P et al.  NEJM 2011;365(5):430</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smtClean="0"/>
          </a:p>
          <a:p>
            <a:r>
              <a:rPr lang="en-US" dirty="0" smtClean="0"/>
              <a:t>OS 96% vs. 76% (</a:t>
            </a:r>
            <a:r>
              <a:rPr lang="en-US" dirty="0" err="1" smtClean="0"/>
              <a:t>p</a:t>
            </a:r>
            <a:r>
              <a:rPr lang="en-US" dirty="0" smtClean="0"/>
              <a:t>=0.04) favoring </a:t>
            </a:r>
            <a:r>
              <a:rPr lang="en-US" dirty="0" err="1" smtClean="0"/>
              <a:t>hATGAM</a:t>
            </a:r>
            <a:endParaRPr lang="en-US" dirty="0" smtClean="0"/>
          </a:p>
          <a:p>
            <a:r>
              <a:rPr lang="en-US" dirty="0" smtClean="0"/>
              <a:t>No difference in </a:t>
            </a:r>
            <a:r>
              <a:rPr lang="en-US" dirty="0" err="1" smtClean="0"/>
              <a:t>clonal</a:t>
            </a:r>
            <a:r>
              <a:rPr lang="en-US" dirty="0" smtClean="0"/>
              <a:t> evolution</a:t>
            </a:r>
          </a:p>
          <a:p>
            <a:r>
              <a:rPr lang="en-US" dirty="0" err="1" smtClean="0"/>
              <a:t>rATG</a:t>
            </a:r>
            <a:r>
              <a:rPr lang="en-US" dirty="0" smtClean="0"/>
              <a:t> resulted in more prolonged </a:t>
            </a:r>
            <a:r>
              <a:rPr lang="en-US" dirty="0" err="1" smtClean="0"/>
              <a:t>lymphopenia</a:t>
            </a:r>
            <a:r>
              <a:rPr lang="en-US" dirty="0" smtClean="0"/>
              <a:t> with especially profound CD4+ depletion</a:t>
            </a:r>
          </a:p>
        </p:txBody>
      </p:sp>
      <p:sp>
        <p:nvSpPr>
          <p:cNvPr id="3" name="Title 2"/>
          <p:cNvSpPr>
            <a:spLocks noGrp="1"/>
          </p:cNvSpPr>
          <p:nvPr>
            <p:ph type="title"/>
          </p:nvPr>
        </p:nvSpPr>
        <p:spPr/>
        <p:txBody>
          <a:bodyPr>
            <a:normAutofit fontScale="90000"/>
          </a:bodyPr>
          <a:lstStyle/>
          <a:p>
            <a:r>
              <a:rPr lang="en-US" dirty="0" smtClean="0"/>
              <a:t>Immunosuppressive Therapy (IST); The Nature of the Beast</a:t>
            </a:r>
            <a:endParaRPr lang="en-US" dirty="0"/>
          </a:p>
        </p:txBody>
      </p:sp>
      <p:sp>
        <p:nvSpPr>
          <p:cNvPr id="4" name="TextBox 3"/>
          <p:cNvSpPr txBox="1"/>
          <p:nvPr/>
        </p:nvSpPr>
        <p:spPr>
          <a:xfrm>
            <a:off x="3940535" y="6191957"/>
            <a:ext cx="5203466" cy="369332"/>
          </a:xfrm>
          <a:prstGeom prst="rect">
            <a:avLst/>
          </a:prstGeom>
          <a:noFill/>
        </p:spPr>
        <p:txBody>
          <a:bodyPr wrap="square" rtlCol="0">
            <a:spAutoFit/>
          </a:bodyPr>
          <a:lstStyle/>
          <a:p>
            <a:r>
              <a:rPr lang="en-US" dirty="0" err="1" smtClean="0"/>
              <a:t>Scheinberg</a:t>
            </a:r>
            <a:r>
              <a:rPr lang="en-US" dirty="0" smtClean="0"/>
              <a:t>, P et al.  NEJM 2011;365(5):430</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Co-morbidities</a:t>
            </a:r>
          </a:p>
          <a:p>
            <a:r>
              <a:rPr lang="en-US" dirty="0" smtClean="0"/>
              <a:t>Inferior tolerance of ATGAM</a:t>
            </a:r>
          </a:p>
          <a:p>
            <a:pPr lvl="1"/>
            <a:r>
              <a:rPr lang="en-US" dirty="0" smtClean="0"/>
              <a:t>Higher rates of infection and bleeding </a:t>
            </a:r>
          </a:p>
          <a:p>
            <a:pPr lvl="1"/>
            <a:r>
              <a:rPr lang="en-US" dirty="0" smtClean="0"/>
              <a:t>Higher rates of heart failure and arrhythmias</a:t>
            </a:r>
          </a:p>
          <a:p>
            <a:r>
              <a:rPr lang="en-US" dirty="0" smtClean="0"/>
              <a:t>Considerations</a:t>
            </a:r>
          </a:p>
          <a:p>
            <a:pPr lvl="1"/>
            <a:r>
              <a:rPr lang="en-US" dirty="0" smtClean="0"/>
              <a:t>Toxicity </a:t>
            </a:r>
          </a:p>
          <a:p>
            <a:pPr lvl="1"/>
            <a:r>
              <a:rPr lang="en-US" dirty="0" smtClean="0"/>
              <a:t>Speed of needed response</a:t>
            </a:r>
          </a:p>
          <a:p>
            <a:pPr lvl="2"/>
            <a:r>
              <a:rPr lang="en-US" dirty="0" smtClean="0"/>
              <a:t>Very severe disease</a:t>
            </a:r>
          </a:p>
          <a:p>
            <a:pPr lvl="2"/>
            <a:r>
              <a:rPr lang="en-US" dirty="0" smtClean="0"/>
              <a:t>Severe or recurrent infections requiring hospitalization</a:t>
            </a:r>
            <a:endParaRPr lang="en-US" dirty="0"/>
          </a:p>
        </p:txBody>
      </p:sp>
      <p:sp>
        <p:nvSpPr>
          <p:cNvPr id="3" name="Title 2"/>
          <p:cNvSpPr>
            <a:spLocks noGrp="1"/>
          </p:cNvSpPr>
          <p:nvPr>
            <p:ph type="title"/>
          </p:nvPr>
        </p:nvSpPr>
        <p:spPr/>
        <p:txBody>
          <a:bodyPr/>
          <a:lstStyle/>
          <a:p>
            <a:r>
              <a:rPr lang="en-US" dirty="0" smtClean="0"/>
              <a:t>Treating the Elderly Patient</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ATGAM + Cyclosporine</a:t>
            </a:r>
          </a:p>
          <a:p>
            <a:r>
              <a:rPr lang="en-US" dirty="0" smtClean="0"/>
              <a:t>Cyclosporine </a:t>
            </a:r>
          </a:p>
          <a:p>
            <a:pPr lvl="1"/>
            <a:r>
              <a:rPr lang="en-US" dirty="0" smtClean="0"/>
              <a:t>Lower RR but no difference in OS </a:t>
            </a:r>
          </a:p>
          <a:p>
            <a:pPr lvl="2"/>
            <a:r>
              <a:rPr lang="en-US" dirty="0" smtClean="0"/>
              <a:t>With the combining with 2</a:t>
            </a:r>
            <a:r>
              <a:rPr lang="en-US" baseline="30000" dirty="0" smtClean="0"/>
              <a:t>nd</a:t>
            </a:r>
            <a:r>
              <a:rPr lang="en-US" dirty="0" smtClean="0"/>
              <a:t> line therapies </a:t>
            </a:r>
          </a:p>
          <a:p>
            <a:pPr lvl="1"/>
            <a:r>
              <a:rPr lang="en-US" dirty="0" smtClean="0"/>
              <a:t>Careful with HTN and renal disease</a:t>
            </a:r>
          </a:p>
          <a:p>
            <a:r>
              <a:rPr lang="en-US" dirty="0" err="1" smtClean="0"/>
              <a:t>Alemtuzumab</a:t>
            </a:r>
            <a:endParaRPr lang="en-US" dirty="0" smtClean="0"/>
          </a:p>
          <a:p>
            <a:r>
              <a:rPr lang="en-US" dirty="0" smtClean="0"/>
              <a:t>Androgens (</a:t>
            </a:r>
            <a:r>
              <a:rPr lang="en-US" dirty="0" err="1" smtClean="0"/>
              <a:t>Danazol</a:t>
            </a:r>
            <a:r>
              <a:rPr lang="en-US" dirty="0" smtClean="0"/>
              <a:t>)</a:t>
            </a:r>
          </a:p>
          <a:p>
            <a:pPr lvl="1"/>
            <a:r>
              <a:rPr lang="en-US" dirty="0" smtClean="0"/>
              <a:t>Women may not tolerate</a:t>
            </a:r>
            <a:endParaRPr lang="en-US" dirty="0"/>
          </a:p>
        </p:txBody>
      </p:sp>
      <p:sp>
        <p:nvSpPr>
          <p:cNvPr id="3" name="Title 2"/>
          <p:cNvSpPr>
            <a:spLocks noGrp="1"/>
          </p:cNvSpPr>
          <p:nvPr>
            <p:ph type="title"/>
          </p:nvPr>
        </p:nvSpPr>
        <p:spPr/>
        <p:txBody>
          <a:bodyPr/>
          <a:lstStyle/>
          <a:p>
            <a:r>
              <a:rPr lang="en-US" dirty="0" smtClean="0"/>
              <a:t>Treating the Elderly Patient</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40 mg/kg/day IV over 12-18 hours </a:t>
            </a:r>
            <a:r>
              <a:rPr lang="en-US" dirty="0" err="1" smtClean="0"/>
              <a:t>x</a:t>
            </a:r>
            <a:r>
              <a:rPr lang="en-US" dirty="0" smtClean="0"/>
              <a:t> 4 days</a:t>
            </a:r>
          </a:p>
          <a:p>
            <a:pPr lvl="2"/>
            <a:r>
              <a:rPr lang="en-US" dirty="0" smtClean="0"/>
              <a:t>Test dose on day one </a:t>
            </a:r>
          </a:p>
          <a:p>
            <a:r>
              <a:rPr lang="en-US" dirty="0" err="1" smtClean="0"/>
              <a:t>Premedications</a:t>
            </a:r>
            <a:endParaRPr lang="en-US" dirty="0" smtClean="0"/>
          </a:p>
          <a:p>
            <a:pPr lvl="3"/>
            <a:r>
              <a:rPr lang="en-US" dirty="0" err="1" smtClean="0"/>
              <a:t>Prednisolone</a:t>
            </a:r>
            <a:r>
              <a:rPr lang="en-US" dirty="0" smtClean="0"/>
              <a:t> 1 mg/kg/day </a:t>
            </a:r>
            <a:r>
              <a:rPr lang="en-US" dirty="0" err="1" smtClean="0"/>
              <a:t>x</a:t>
            </a:r>
            <a:r>
              <a:rPr lang="en-US" dirty="0" smtClean="0"/>
              <a:t> 2 wks then taper over 2 wks</a:t>
            </a:r>
          </a:p>
          <a:p>
            <a:pPr lvl="3"/>
            <a:r>
              <a:rPr lang="en-US" dirty="0" smtClean="0"/>
              <a:t>Benadryl </a:t>
            </a:r>
          </a:p>
          <a:p>
            <a:r>
              <a:rPr lang="en-US" dirty="0" smtClean="0"/>
              <a:t>Platelets prophylactically to keep &gt;20 x10</a:t>
            </a:r>
            <a:r>
              <a:rPr lang="en-US" baseline="30000" dirty="0" smtClean="0"/>
              <a:t>9</a:t>
            </a:r>
            <a:r>
              <a:rPr lang="en-US" dirty="0" smtClean="0"/>
              <a:t>/L</a:t>
            </a:r>
          </a:p>
          <a:p>
            <a:r>
              <a:rPr lang="en-US" dirty="0" smtClean="0"/>
              <a:t>Antimicrobial Prophylaxis</a:t>
            </a:r>
          </a:p>
          <a:p>
            <a:pPr lvl="1"/>
            <a:r>
              <a:rPr lang="en-US" dirty="0" smtClean="0"/>
              <a:t>Levaquin, Antifungal, Acyclovir</a:t>
            </a:r>
          </a:p>
          <a:p>
            <a:r>
              <a:rPr lang="en-US" dirty="0" smtClean="0"/>
              <a:t>Monitor and maintain fluid balance</a:t>
            </a:r>
          </a:p>
          <a:p>
            <a:pPr lvl="1"/>
            <a:r>
              <a:rPr lang="en-US" dirty="0" smtClean="0"/>
              <a:t>Prone to volume retention with therapy</a:t>
            </a:r>
          </a:p>
          <a:p>
            <a:r>
              <a:rPr lang="en-US" dirty="0" smtClean="0"/>
              <a:t>Hydrocortisone IV every 6 hrs </a:t>
            </a:r>
            <a:r>
              <a:rPr lang="en-US" dirty="0" err="1" smtClean="0"/>
              <a:t>prn</a:t>
            </a:r>
            <a:r>
              <a:rPr lang="en-US" dirty="0" smtClean="0"/>
              <a:t> serum sickness</a:t>
            </a:r>
          </a:p>
          <a:p>
            <a:pPr lvl="1"/>
            <a:r>
              <a:rPr lang="en-US" dirty="0" smtClean="0"/>
              <a:t>Usually occurs days 7-14</a:t>
            </a:r>
          </a:p>
          <a:p>
            <a:r>
              <a:rPr lang="en-US" dirty="0" smtClean="0"/>
              <a:t>Avoid vaccinations (?)</a:t>
            </a:r>
            <a:endParaRPr lang="en-US" dirty="0"/>
          </a:p>
        </p:txBody>
      </p:sp>
      <p:sp>
        <p:nvSpPr>
          <p:cNvPr id="3" name="Title 2"/>
          <p:cNvSpPr>
            <a:spLocks noGrp="1"/>
          </p:cNvSpPr>
          <p:nvPr>
            <p:ph type="title"/>
          </p:nvPr>
        </p:nvSpPr>
        <p:spPr/>
        <p:txBody>
          <a:bodyPr/>
          <a:lstStyle/>
          <a:p>
            <a:r>
              <a:rPr lang="en-US" dirty="0" smtClean="0"/>
              <a:t>ATGAM </a:t>
            </a:r>
            <a:r>
              <a:rPr lang="en-US" dirty="0" err="1" smtClean="0"/>
              <a:t>Adminstration</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Younger age</a:t>
            </a:r>
          </a:p>
          <a:p>
            <a:r>
              <a:rPr lang="en-US" dirty="0" smtClean="0"/>
              <a:t>Less severe disease</a:t>
            </a:r>
          </a:p>
          <a:p>
            <a:r>
              <a:rPr lang="en-US" dirty="0" err="1" smtClean="0"/>
              <a:t>Retic</a:t>
            </a:r>
            <a:r>
              <a:rPr lang="en-US" dirty="0" smtClean="0"/>
              <a:t> count &gt;25x10</a:t>
            </a:r>
            <a:r>
              <a:rPr lang="en-US" baseline="30000" dirty="0" smtClean="0"/>
              <a:t>9</a:t>
            </a:r>
            <a:r>
              <a:rPr lang="en-US" dirty="0" smtClean="0"/>
              <a:t>/L</a:t>
            </a:r>
          </a:p>
          <a:p>
            <a:r>
              <a:rPr lang="en-US" dirty="0" smtClean="0"/>
              <a:t>ALC &gt; 1x10</a:t>
            </a:r>
            <a:r>
              <a:rPr lang="en-US" baseline="30000" dirty="0" smtClean="0"/>
              <a:t>9</a:t>
            </a:r>
            <a:r>
              <a:rPr lang="en-US" dirty="0" smtClean="0"/>
              <a:t>/L</a:t>
            </a:r>
          </a:p>
          <a:p>
            <a:r>
              <a:rPr lang="en-US" dirty="0" err="1" smtClean="0"/>
              <a:t>Cytogenetics</a:t>
            </a:r>
            <a:r>
              <a:rPr lang="en-US" dirty="0" smtClean="0"/>
              <a:t> with trisomy 8 or del(13q)</a:t>
            </a:r>
          </a:p>
          <a:p>
            <a:r>
              <a:rPr lang="en-US" dirty="0" smtClean="0"/>
              <a:t>PNH clone?</a:t>
            </a:r>
            <a:endParaRPr lang="en-US" dirty="0"/>
          </a:p>
        </p:txBody>
      </p:sp>
      <p:sp>
        <p:nvSpPr>
          <p:cNvPr id="3" name="Title 2"/>
          <p:cNvSpPr>
            <a:spLocks noGrp="1"/>
          </p:cNvSpPr>
          <p:nvPr>
            <p:ph type="title"/>
          </p:nvPr>
        </p:nvSpPr>
        <p:spPr/>
        <p:txBody>
          <a:bodyPr/>
          <a:lstStyle/>
          <a:p>
            <a:r>
              <a:rPr lang="en-US" dirty="0" smtClean="0"/>
              <a:t>Predictors of Response</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rgbClr val="FF0000"/>
                </a:solidFill>
                <a:effectLst>
                  <a:outerShdw blurRad="38100" dist="38100" dir="2700000" algn="tl">
                    <a:srgbClr val="000000">
                      <a:alpha val="43137"/>
                    </a:srgbClr>
                  </a:outerShdw>
                </a:effectLst>
              </a:rPr>
              <a:t>Managing Relapsed-Refractory Disease</a:t>
            </a:r>
            <a:endParaRPr lang="en-US" dirty="0">
              <a:solidFill>
                <a:srgbClr val="FF0000"/>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97612"/>
            <a:ext cx="8229600" cy="4009679"/>
          </a:xfrm>
        </p:spPr>
        <p:txBody>
          <a:bodyPr/>
          <a:lstStyle/>
          <a:p>
            <a:r>
              <a:rPr lang="en-US" dirty="0" smtClean="0"/>
              <a:t>Why might a patient fail first line immunosuppressive therapy IST</a:t>
            </a:r>
          </a:p>
          <a:p>
            <a:pPr lvl="1"/>
            <a:r>
              <a:rPr lang="en-US" dirty="0" smtClean="0"/>
              <a:t>Failure to ablate the auto-reactive T-cells</a:t>
            </a:r>
          </a:p>
          <a:p>
            <a:pPr lvl="2"/>
            <a:r>
              <a:rPr lang="en-US" dirty="0" smtClean="0"/>
              <a:t>30-40% of cases failing </a:t>
            </a:r>
            <a:r>
              <a:rPr lang="en-US" dirty="0" err="1" smtClean="0"/>
              <a:t>hATGAM</a:t>
            </a:r>
            <a:r>
              <a:rPr lang="en-US" dirty="0" smtClean="0"/>
              <a:t> will respond to alternative IST</a:t>
            </a:r>
          </a:p>
          <a:p>
            <a:pPr lvl="1"/>
            <a:r>
              <a:rPr lang="en-US" dirty="0" smtClean="0"/>
              <a:t>Non-immune mechanism of marrow failure</a:t>
            </a:r>
            <a:endParaRPr lang="en-US" dirty="0"/>
          </a:p>
        </p:txBody>
      </p:sp>
      <p:sp>
        <p:nvSpPr>
          <p:cNvPr id="3" name="Title 2"/>
          <p:cNvSpPr>
            <a:spLocks noGrp="1"/>
          </p:cNvSpPr>
          <p:nvPr>
            <p:ph type="title"/>
          </p:nvPr>
        </p:nvSpPr>
        <p:spPr>
          <a:xfrm>
            <a:off x="457200" y="590842"/>
            <a:ext cx="8229600" cy="826795"/>
          </a:xfrm>
        </p:spPr>
        <p:txBody>
          <a:bodyPr/>
          <a:lstStyle/>
          <a:p>
            <a:r>
              <a:rPr lang="en-US" dirty="0" smtClean="0"/>
              <a:t>IST-Refractory </a:t>
            </a:r>
            <a:r>
              <a:rPr lang="en-US" dirty="0" err="1" smtClean="0"/>
              <a:t>Aplastic</a:t>
            </a:r>
            <a:r>
              <a:rPr lang="en-US" dirty="0" smtClean="0"/>
              <a:t> Anemia</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0000"/>
            </a:solidFill>
          </a:ln>
        </p:spPr>
        <p:txBody>
          <a:bodyPr>
            <a:normAutofit/>
          </a:bodyPr>
          <a:lstStyle/>
          <a:p>
            <a:r>
              <a:rPr lang="en-US" dirty="0" err="1" smtClean="0"/>
              <a:t>Aplastic</a:t>
            </a:r>
            <a:r>
              <a:rPr lang="en-US" dirty="0" smtClean="0"/>
              <a:t> Marrow Aspirate</a:t>
            </a:r>
            <a:endParaRPr lang="en-US" dirty="0"/>
          </a:p>
        </p:txBody>
      </p:sp>
      <p:pic>
        <p:nvPicPr>
          <p:cNvPr id="4" name="Picture 3"/>
          <p:cNvPicPr>
            <a:picLocks noChangeAspect="1"/>
          </p:cNvPicPr>
          <p:nvPr/>
        </p:nvPicPr>
        <p:blipFill>
          <a:blip r:embed="rId2"/>
          <a:stretch>
            <a:fillRect/>
          </a:stretch>
        </p:blipFill>
        <p:spPr>
          <a:xfrm>
            <a:off x="4614203" y="1899138"/>
            <a:ext cx="4223687" cy="3615396"/>
          </a:xfrm>
          <a:prstGeom prst="rect">
            <a:avLst/>
          </a:prstGeom>
        </p:spPr>
      </p:pic>
      <p:pic>
        <p:nvPicPr>
          <p:cNvPr id="7" name="Picture 6"/>
          <p:cNvPicPr>
            <a:picLocks noChangeAspect="1"/>
          </p:cNvPicPr>
          <p:nvPr/>
        </p:nvPicPr>
        <p:blipFill>
          <a:blip r:embed="rId3"/>
          <a:stretch>
            <a:fillRect/>
          </a:stretch>
        </p:blipFill>
        <p:spPr>
          <a:xfrm>
            <a:off x="225664" y="1899137"/>
            <a:ext cx="4177523" cy="3615397"/>
          </a:xfrm>
          <a:prstGeom prst="rect">
            <a:avLst/>
          </a:prstGeom>
        </p:spPr>
      </p:pic>
      <p:sp>
        <p:nvSpPr>
          <p:cNvPr id="5" name="TextBox 4"/>
          <p:cNvSpPr txBox="1"/>
          <p:nvPr/>
        </p:nvSpPr>
        <p:spPr>
          <a:xfrm>
            <a:off x="1266092" y="5697414"/>
            <a:ext cx="1885071" cy="400110"/>
          </a:xfrm>
          <a:prstGeom prst="rect">
            <a:avLst/>
          </a:prstGeom>
          <a:noFill/>
        </p:spPr>
        <p:txBody>
          <a:bodyPr wrap="square" rtlCol="0">
            <a:spAutoFit/>
          </a:bodyPr>
          <a:lstStyle/>
          <a:p>
            <a:r>
              <a:rPr lang="en-US" sz="2000" dirty="0" smtClean="0">
                <a:latin typeface="Calibri"/>
                <a:cs typeface="Calibri"/>
              </a:rPr>
              <a:t>Normal marrow</a:t>
            </a:r>
            <a:endParaRPr lang="en-US" sz="2000" dirty="0">
              <a:latin typeface="Calibri"/>
              <a:cs typeface="Calibri"/>
            </a:endParaRPr>
          </a:p>
        </p:txBody>
      </p:sp>
    </p:spTree>
    <p:extLst>
      <p:ext uri="{BB962C8B-B14F-4D97-AF65-F5344CB8AC3E}">
        <p14:creationId xmlns:p14="http://schemas.microsoft.com/office/powerpoint/2010/main" val="3208427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If transplant eligible patient &lt;40-50 years</a:t>
            </a:r>
          </a:p>
          <a:p>
            <a:pPr lvl="1"/>
            <a:r>
              <a:rPr lang="en-US" dirty="0" smtClean="0"/>
              <a:t>Consider for MUD donor HSCT</a:t>
            </a:r>
          </a:p>
          <a:p>
            <a:pPr lvl="2"/>
            <a:r>
              <a:rPr lang="en-US" dirty="0" smtClean="0"/>
              <a:t>If not, consider alternative donors on study</a:t>
            </a:r>
          </a:p>
          <a:p>
            <a:r>
              <a:rPr lang="en-US" dirty="0" smtClean="0"/>
              <a:t>If transplant eligible patient 50-60 years</a:t>
            </a:r>
          </a:p>
          <a:p>
            <a:pPr lvl="1"/>
            <a:r>
              <a:rPr lang="en-US" dirty="0" smtClean="0"/>
              <a:t>Consider </a:t>
            </a:r>
            <a:r>
              <a:rPr lang="en-US" dirty="0" err="1" smtClean="0"/>
              <a:t>allo</a:t>
            </a:r>
            <a:r>
              <a:rPr lang="en-US" dirty="0" smtClean="0"/>
              <a:t>-HSCT versus alternatives</a:t>
            </a:r>
          </a:p>
          <a:p>
            <a:r>
              <a:rPr lang="en-US" dirty="0" smtClean="0"/>
              <a:t>If transplant ineligible any age</a:t>
            </a:r>
          </a:p>
          <a:p>
            <a:pPr lvl="1"/>
            <a:r>
              <a:rPr lang="en-US" dirty="0" smtClean="0"/>
              <a:t>Second line IST</a:t>
            </a:r>
          </a:p>
          <a:p>
            <a:pPr lvl="2"/>
            <a:r>
              <a:rPr lang="en-US" dirty="0" smtClean="0"/>
              <a:t>Horse vs. </a:t>
            </a:r>
            <a:r>
              <a:rPr lang="en-US" dirty="0" err="1" smtClean="0"/>
              <a:t>rabbitt</a:t>
            </a:r>
            <a:r>
              <a:rPr lang="en-US" dirty="0" smtClean="0"/>
              <a:t> ATG</a:t>
            </a:r>
          </a:p>
          <a:p>
            <a:pPr lvl="2"/>
            <a:r>
              <a:rPr lang="en-US" dirty="0" err="1" smtClean="0"/>
              <a:t>Alemtuzumab</a:t>
            </a:r>
            <a:endParaRPr lang="en-US" dirty="0" smtClean="0"/>
          </a:p>
          <a:p>
            <a:pPr lvl="1"/>
            <a:r>
              <a:rPr lang="en-US" dirty="0" smtClean="0"/>
              <a:t>Thrombopoietin mimetic</a:t>
            </a:r>
          </a:p>
          <a:p>
            <a:pPr lvl="1"/>
            <a:endParaRPr lang="en-US" dirty="0"/>
          </a:p>
        </p:txBody>
      </p:sp>
      <p:sp>
        <p:nvSpPr>
          <p:cNvPr id="3" name="Title 2"/>
          <p:cNvSpPr>
            <a:spLocks noGrp="1"/>
          </p:cNvSpPr>
          <p:nvPr>
            <p:ph type="title"/>
          </p:nvPr>
        </p:nvSpPr>
        <p:spPr/>
        <p:txBody>
          <a:bodyPr>
            <a:normAutofit/>
          </a:bodyPr>
          <a:lstStyle/>
          <a:p>
            <a:r>
              <a:rPr lang="en-US" dirty="0" smtClean="0"/>
              <a:t>Management Options</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Overall ~1/3 of patients relapse after ATGAM</a:t>
            </a:r>
          </a:p>
          <a:p>
            <a:r>
              <a:rPr lang="en-US" dirty="0" smtClean="0"/>
              <a:t>Responses to 2nd-line IST (horse or rabbit)</a:t>
            </a:r>
          </a:p>
          <a:p>
            <a:pPr lvl="1"/>
            <a:r>
              <a:rPr lang="en-US" dirty="0" smtClean="0"/>
              <a:t>35% in refractory cases</a:t>
            </a:r>
          </a:p>
          <a:p>
            <a:pPr lvl="1"/>
            <a:r>
              <a:rPr lang="en-US" dirty="0" smtClean="0"/>
              <a:t>55-60% in relapsed cases</a:t>
            </a:r>
            <a:endParaRPr lang="en-US" dirty="0"/>
          </a:p>
        </p:txBody>
      </p:sp>
      <p:sp>
        <p:nvSpPr>
          <p:cNvPr id="3" name="Title 2"/>
          <p:cNvSpPr>
            <a:spLocks noGrp="1"/>
          </p:cNvSpPr>
          <p:nvPr>
            <p:ph type="title"/>
          </p:nvPr>
        </p:nvSpPr>
        <p:spPr/>
        <p:txBody>
          <a:bodyPr/>
          <a:lstStyle/>
          <a:p>
            <a:r>
              <a:rPr lang="en-US" dirty="0" smtClean="0"/>
              <a:t>Relapses After First-Line IST</a:t>
            </a: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Response rates typical of relapsed-refractory patients with other second-line IST</a:t>
            </a:r>
          </a:p>
          <a:p>
            <a:pPr lvl="1"/>
            <a:r>
              <a:rPr lang="en-US" dirty="0" smtClean="0"/>
              <a:t>35% in refractory cases</a:t>
            </a:r>
          </a:p>
          <a:p>
            <a:pPr lvl="1"/>
            <a:r>
              <a:rPr lang="en-US" dirty="0" smtClean="0"/>
              <a:t>55% in relapsed cases</a:t>
            </a:r>
          </a:p>
          <a:p>
            <a:pPr lvl="1"/>
            <a:endParaRPr lang="en-US" dirty="0"/>
          </a:p>
        </p:txBody>
      </p:sp>
      <p:sp>
        <p:nvSpPr>
          <p:cNvPr id="3" name="Title 2"/>
          <p:cNvSpPr>
            <a:spLocks noGrp="1"/>
          </p:cNvSpPr>
          <p:nvPr>
            <p:ph type="title"/>
          </p:nvPr>
        </p:nvSpPr>
        <p:spPr/>
        <p:txBody>
          <a:bodyPr/>
          <a:lstStyle/>
          <a:p>
            <a:r>
              <a:rPr lang="en-US" dirty="0" err="1" smtClean="0"/>
              <a:t>Alemtuzumab</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100 mg total dose over 4 days</a:t>
            </a:r>
          </a:p>
          <a:p>
            <a:pPr lvl="1"/>
            <a:r>
              <a:rPr lang="en-US" dirty="0" smtClean="0"/>
              <a:t>10 mg SQ on day 1</a:t>
            </a:r>
          </a:p>
          <a:p>
            <a:pPr lvl="1"/>
            <a:r>
              <a:rPr lang="en-US" dirty="0" smtClean="0"/>
              <a:t>30 mg SQ on days 2-4</a:t>
            </a:r>
          </a:p>
          <a:p>
            <a:r>
              <a:rPr lang="en-US" dirty="0" smtClean="0"/>
              <a:t>Requires PJP prophylaxis</a:t>
            </a:r>
          </a:p>
          <a:p>
            <a:r>
              <a:rPr lang="en-US" dirty="0" smtClean="0"/>
              <a:t>Monitor for CMV reactivation</a:t>
            </a:r>
          </a:p>
          <a:p>
            <a:pPr lvl="1"/>
            <a:endParaRPr lang="en-US" dirty="0"/>
          </a:p>
        </p:txBody>
      </p:sp>
      <p:sp>
        <p:nvSpPr>
          <p:cNvPr id="3" name="Title 2"/>
          <p:cNvSpPr>
            <a:spLocks noGrp="1"/>
          </p:cNvSpPr>
          <p:nvPr>
            <p:ph type="title"/>
          </p:nvPr>
        </p:nvSpPr>
        <p:spPr/>
        <p:txBody>
          <a:bodyPr/>
          <a:lstStyle/>
          <a:p>
            <a:r>
              <a:rPr lang="en-US" dirty="0" err="1" smtClean="0"/>
              <a:t>Alemtuzumab</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Consider if not eligible for a HSCT and</a:t>
            </a:r>
          </a:p>
          <a:p>
            <a:pPr lvl="1"/>
            <a:r>
              <a:rPr lang="en-US" dirty="0" smtClean="0"/>
              <a:t>Re-treatment with ATGAM not an option</a:t>
            </a:r>
          </a:p>
          <a:p>
            <a:pPr lvl="1"/>
            <a:r>
              <a:rPr lang="en-US" dirty="0" smtClean="0"/>
              <a:t>Renal impairment </a:t>
            </a:r>
          </a:p>
          <a:p>
            <a:pPr lvl="2"/>
            <a:r>
              <a:rPr lang="en-US" dirty="0" smtClean="0"/>
              <a:t>Do not need the CSA</a:t>
            </a:r>
          </a:p>
          <a:p>
            <a:pPr lvl="1"/>
            <a:endParaRPr lang="en-US" dirty="0"/>
          </a:p>
        </p:txBody>
      </p:sp>
      <p:sp>
        <p:nvSpPr>
          <p:cNvPr id="3" name="Title 2"/>
          <p:cNvSpPr>
            <a:spLocks noGrp="1"/>
          </p:cNvSpPr>
          <p:nvPr>
            <p:ph type="title"/>
          </p:nvPr>
        </p:nvSpPr>
        <p:spPr/>
        <p:txBody>
          <a:bodyPr/>
          <a:lstStyle/>
          <a:p>
            <a:r>
              <a:rPr lang="en-US" dirty="0" err="1" smtClean="0"/>
              <a:t>Alemtuzumab</a:t>
            </a: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Thrombopoietin </a:t>
            </a:r>
            <a:r>
              <a:rPr lang="en-US" dirty="0" smtClean="0">
                <a:latin typeface="Lucida Sans Unicode (Headings)"/>
                <a:cs typeface="Lucida Sans Unicode (Headings)"/>
              </a:rPr>
              <a:t>Stimulation</a:t>
            </a:r>
            <a:r>
              <a:rPr lang="en-US" dirty="0" smtClean="0"/>
              <a:t> Therapy</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Synthesized primarily in the liver</a:t>
            </a:r>
          </a:p>
          <a:p>
            <a:pPr lvl="1"/>
            <a:r>
              <a:rPr lang="en-US" dirty="0" smtClean="0"/>
              <a:t>Also by bone marrow </a:t>
            </a:r>
            <a:r>
              <a:rPr lang="en-US" dirty="0" err="1" smtClean="0"/>
              <a:t>stroma</a:t>
            </a:r>
            <a:r>
              <a:rPr lang="en-US" dirty="0" smtClean="0"/>
              <a:t> cells</a:t>
            </a:r>
          </a:p>
          <a:p>
            <a:pPr lvl="2"/>
            <a:r>
              <a:rPr lang="en-US" dirty="0" smtClean="0"/>
              <a:t>Possible </a:t>
            </a:r>
            <a:r>
              <a:rPr lang="en-US" dirty="0" err="1" smtClean="0"/>
              <a:t>paracrine</a:t>
            </a:r>
            <a:r>
              <a:rPr lang="en-US" dirty="0" smtClean="0"/>
              <a:t> functions? </a:t>
            </a:r>
          </a:p>
          <a:p>
            <a:r>
              <a:rPr lang="en-US" dirty="0" smtClean="0"/>
              <a:t>Body regulates the platelet pool mass </a:t>
            </a:r>
          </a:p>
          <a:p>
            <a:pPr lvl="1"/>
            <a:r>
              <a:rPr lang="en-US" dirty="0" smtClean="0"/>
              <a:t>Not regulating platelet numbers</a:t>
            </a:r>
          </a:p>
          <a:p>
            <a:r>
              <a:rPr lang="en-US" dirty="0" smtClean="0"/>
              <a:t>TPO serum levels increased in </a:t>
            </a:r>
            <a:r>
              <a:rPr lang="en-US" dirty="0" err="1" smtClean="0"/>
              <a:t>aplastic</a:t>
            </a:r>
            <a:r>
              <a:rPr lang="en-US" dirty="0" smtClean="0"/>
              <a:t> anemia</a:t>
            </a:r>
          </a:p>
          <a:p>
            <a:endParaRPr lang="en-US" dirty="0" smtClean="0"/>
          </a:p>
          <a:p>
            <a:r>
              <a:rPr lang="en-US" dirty="0" smtClean="0"/>
              <a:t>So what would be the rationale behind TPO stimulation in </a:t>
            </a:r>
            <a:r>
              <a:rPr lang="en-US" dirty="0" err="1" smtClean="0"/>
              <a:t>aplastic</a:t>
            </a:r>
            <a:r>
              <a:rPr lang="en-US" dirty="0" smtClean="0"/>
              <a:t> anemia?</a:t>
            </a:r>
          </a:p>
          <a:p>
            <a:pPr lvl="2"/>
            <a:endParaRPr lang="en-US" dirty="0" smtClean="0"/>
          </a:p>
          <a:p>
            <a:pPr lvl="2"/>
            <a:endParaRPr lang="en-US" dirty="0" smtClean="0"/>
          </a:p>
          <a:p>
            <a:endParaRPr lang="en-US" dirty="0"/>
          </a:p>
        </p:txBody>
      </p:sp>
      <p:sp>
        <p:nvSpPr>
          <p:cNvPr id="3" name="Title 2"/>
          <p:cNvSpPr>
            <a:spLocks noGrp="1"/>
          </p:cNvSpPr>
          <p:nvPr>
            <p:ph type="title"/>
          </p:nvPr>
        </p:nvSpPr>
        <p:spPr/>
        <p:txBody>
          <a:bodyPr/>
          <a:lstStyle/>
          <a:p>
            <a:r>
              <a:rPr lang="en-US" dirty="0" smtClean="0"/>
              <a:t>Thrombopoietin</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TPO-receptor (aka </a:t>
            </a:r>
            <a:r>
              <a:rPr lang="en-US" dirty="0" err="1" smtClean="0"/>
              <a:t>c-mpl</a:t>
            </a:r>
            <a:r>
              <a:rPr lang="en-US" dirty="0" smtClean="0"/>
              <a:t>)</a:t>
            </a:r>
          </a:p>
          <a:p>
            <a:pPr lvl="1"/>
            <a:r>
              <a:rPr lang="en-US" dirty="0" smtClean="0"/>
              <a:t>expressed on hematopoietic stem cells and progenitor cells</a:t>
            </a:r>
          </a:p>
          <a:p>
            <a:r>
              <a:rPr lang="en-US" dirty="0" smtClean="0"/>
              <a:t>TPO may have a DNA repair role </a:t>
            </a:r>
          </a:p>
          <a:p>
            <a:pPr lvl="1"/>
            <a:r>
              <a:rPr lang="en-US" dirty="0" smtClean="0"/>
              <a:t>independent of </a:t>
            </a:r>
            <a:r>
              <a:rPr lang="en-US" dirty="0" err="1" smtClean="0"/>
              <a:t>c-mpl</a:t>
            </a:r>
            <a:endParaRPr lang="en-US" dirty="0" smtClean="0"/>
          </a:p>
          <a:p>
            <a:r>
              <a:rPr lang="en-US" dirty="0" smtClean="0"/>
              <a:t>Congenital absence of TPO or </a:t>
            </a:r>
            <a:r>
              <a:rPr lang="en-US" dirty="0" err="1" smtClean="0"/>
              <a:t>c-mpl</a:t>
            </a:r>
            <a:endParaRPr lang="en-US" dirty="0" smtClean="0"/>
          </a:p>
          <a:p>
            <a:pPr lvl="1"/>
            <a:r>
              <a:rPr lang="en-US" dirty="0" smtClean="0"/>
              <a:t>Decreased hematopoietic stem cells &amp; progenitors</a:t>
            </a:r>
          </a:p>
          <a:p>
            <a:pPr lvl="1"/>
            <a:r>
              <a:rPr lang="en-US" dirty="0" err="1" smtClean="0"/>
              <a:t>Amegakaryocytic</a:t>
            </a:r>
            <a:r>
              <a:rPr lang="en-US" dirty="0" smtClean="0"/>
              <a:t> thrombocytopenia</a:t>
            </a:r>
          </a:p>
          <a:p>
            <a:pPr lvl="2"/>
            <a:r>
              <a:rPr lang="en-US" dirty="0" smtClean="0"/>
              <a:t>Progress to pancytopenia with reduced marrow </a:t>
            </a:r>
            <a:r>
              <a:rPr lang="en-US" dirty="0" err="1" smtClean="0"/>
              <a:t>cellularity</a:t>
            </a:r>
            <a:endParaRPr lang="en-US" dirty="0"/>
          </a:p>
        </p:txBody>
      </p:sp>
      <p:sp>
        <p:nvSpPr>
          <p:cNvPr id="3" name="Title 2"/>
          <p:cNvSpPr>
            <a:spLocks noGrp="1"/>
          </p:cNvSpPr>
          <p:nvPr>
            <p:ph type="title"/>
          </p:nvPr>
        </p:nvSpPr>
        <p:spPr/>
        <p:txBody>
          <a:bodyPr/>
          <a:lstStyle/>
          <a:p>
            <a:r>
              <a:rPr lang="en-US" dirty="0" smtClean="0"/>
              <a:t>TPO Stimulation Rationale</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Synthetic, non-peptide TPO mimetic</a:t>
            </a:r>
          </a:p>
          <a:p>
            <a:pPr lvl="1"/>
            <a:r>
              <a:rPr lang="en-US" dirty="0" smtClean="0"/>
              <a:t>Small molecule</a:t>
            </a:r>
          </a:p>
          <a:p>
            <a:pPr lvl="2"/>
            <a:r>
              <a:rPr lang="en-US" dirty="0" smtClean="0"/>
              <a:t>Better kinetics for entering the BM niche?</a:t>
            </a:r>
          </a:p>
          <a:p>
            <a:r>
              <a:rPr lang="en-US" dirty="0" smtClean="0"/>
              <a:t>Binding to </a:t>
            </a:r>
            <a:r>
              <a:rPr lang="en-US" dirty="0" err="1" smtClean="0"/>
              <a:t>c-mpl</a:t>
            </a:r>
            <a:endParaRPr lang="en-US" dirty="0" smtClean="0"/>
          </a:p>
          <a:p>
            <a:pPr lvl="1"/>
            <a:r>
              <a:rPr lang="en-US" dirty="0" smtClean="0"/>
              <a:t>At </a:t>
            </a:r>
            <a:r>
              <a:rPr lang="en-US" dirty="0" err="1" smtClean="0"/>
              <a:t>juxtramembrane</a:t>
            </a:r>
            <a:r>
              <a:rPr lang="en-US" dirty="0" smtClean="0"/>
              <a:t> and </a:t>
            </a:r>
            <a:r>
              <a:rPr lang="en-US" dirty="0" err="1" smtClean="0"/>
              <a:t>transmembrane</a:t>
            </a:r>
            <a:r>
              <a:rPr lang="en-US" dirty="0" smtClean="0"/>
              <a:t> domains</a:t>
            </a:r>
          </a:p>
          <a:p>
            <a:pPr lvl="1"/>
            <a:r>
              <a:rPr lang="en-US" dirty="0" smtClean="0"/>
              <a:t>NOT at TPO-binding domain</a:t>
            </a:r>
          </a:p>
          <a:p>
            <a:pPr lvl="2"/>
            <a:r>
              <a:rPr lang="en-US" dirty="0" smtClean="0"/>
              <a:t>Does NOT compete with TPO for binding</a:t>
            </a:r>
          </a:p>
          <a:p>
            <a:pPr lvl="3"/>
            <a:r>
              <a:rPr lang="en-US" dirty="0" smtClean="0"/>
              <a:t>Perhaps alternative signal transduction cascade via dual activation?</a:t>
            </a:r>
          </a:p>
        </p:txBody>
      </p:sp>
      <p:sp>
        <p:nvSpPr>
          <p:cNvPr id="3" name="Title 2"/>
          <p:cNvSpPr>
            <a:spLocks noGrp="1"/>
          </p:cNvSpPr>
          <p:nvPr>
            <p:ph type="title"/>
          </p:nvPr>
        </p:nvSpPr>
        <p:spPr/>
        <p:txBody>
          <a:bodyPr/>
          <a:lstStyle/>
          <a:p>
            <a:r>
              <a:rPr lang="en-US" dirty="0" err="1" smtClean="0"/>
              <a:t>Eltrombopag</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Population</a:t>
            </a:r>
          </a:p>
          <a:p>
            <a:pPr lvl="1"/>
            <a:r>
              <a:rPr lang="en-US" dirty="0" smtClean="0"/>
              <a:t>Prior IST for Severe </a:t>
            </a:r>
            <a:r>
              <a:rPr lang="en-US" dirty="0" err="1" smtClean="0"/>
              <a:t>Aplastic</a:t>
            </a:r>
            <a:r>
              <a:rPr lang="en-US" dirty="0" smtClean="0"/>
              <a:t> Anemia (median 2 priors)</a:t>
            </a:r>
          </a:p>
          <a:p>
            <a:pPr lvl="1"/>
            <a:r>
              <a:rPr lang="en-US" dirty="0" smtClean="0"/>
              <a:t>Platelets &lt;30,000/mcl</a:t>
            </a:r>
          </a:p>
          <a:p>
            <a:r>
              <a:rPr lang="en-US" dirty="0" smtClean="0"/>
              <a:t>Dose escalation </a:t>
            </a:r>
          </a:p>
          <a:p>
            <a:pPr lvl="1"/>
            <a:r>
              <a:rPr lang="en-US" dirty="0" smtClean="0"/>
              <a:t>Started 50 mg </a:t>
            </a:r>
            <a:r>
              <a:rPr lang="en-US" dirty="0" err="1" smtClean="0"/>
              <a:t>po</a:t>
            </a:r>
            <a:r>
              <a:rPr lang="en-US" dirty="0" smtClean="0"/>
              <a:t> daily</a:t>
            </a:r>
          </a:p>
          <a:p>
            <a:pPr lvl="1"/>
            <a:r>
              <a:rPr lang="en-US" dirty="0" smtClean="0"/>
              <a:t>Increased 25 mg daily every 2 weeks up to150 mg</a:t>
            </a:r>
          </a:p>
          <a:p>
            <a:r>
              <a:rPr lang="en-US" dirty="0" smtClean="0"/>
              <a:t>Primary endpoint</a:t>
            </a:r>
          </a:p>
          <a:p>
            <a:pPr lvl="1"/>
            <a:r>
              <a:rPr lang="en-US" dirty="0" smtClean="0"/>
              <a:t>hematopoietic response rate at 3-4 months*</a:t>
            </a:r>
          </a:p>
          <a:p>
            <a:pPr lvl="2"/>
            <a:r>
              <a:rPr lang="en-US" dirty="0" smtClean="0"/>
              <a:t>17/43 patients (40%)</a:t>
            </a:r>
          </a:p>
          <a:p>
            <a:pPr lvl="3"/>
            <a:r>
              <a:rPr lang="en-US" dirty="0" smtClean="0"/>
              <a:t>7/43 (16%) patients with </a:t>
            </a:r>
            <a:r>
              <a:rPr lang="en-US" dirty="0" err="1" smtClean="0"/>
              <a:t>trilineage</a:t>
            </a:r>
            <a:r>
              <a:rPr lang="en-US" dirty="0" smtClean="0"/>
              <a:t> response</a:t>
            </a:r>
          </a:p>
          <a:p>
            <a:pPr lvl="3"/>
            <a:r>
              <a:rPr lang="en-US" dirty="0" smtClean="0"/>
              <a:t>6/43 had drug withdrawn with sustained </a:t>
            </a:r>
            <a:r>
              <a:rPr lang="en-US" dirty="0" err="1" smtClean="0"/>
              <a:t>normocellular</a:t>
            </a:r>
            <a:r>
              <a:rPr lang="en-US" dirty="0" smtClean="0"/>
              <a:t> response at 24 months.</a:t>
            </a:r>
            <a:endParaRPr lang="en-US" dirty="0"/>
          </a:p>
        </p:txBody>
      </p:sp>
      <p:sp>
        <p:nvSpPr>
          <p:cNvPr id="3" name="Title 2"/>
          <p:cNvSpPr>
            <a:spLocks noGrp="1"/>
          </p:cNvSpPr>
          <p:nvPr>
            <p:ph type="title"/>
          </p:nvPr>
        </p:nvSpPr>
        <p:spPr/>
        <p:txBody>
          <a:bodyPr>
            <a:normAutofit fontScale="90000"/>
          </a:bodyPr>
          <a:lstStyle/>
          <a:p>
            <a:r>
              <a:rPr lang="en-US" dirty="0" err="1" smtClean="0"/>
              <a:t>Eltrombopag</a:t>
            </a:r>
            <a:r>
              <a:rPr lang="en-US" dirty="0" smtClean="0"/>
              <a:t> in </a:t>
            </a:r>
            <a:r>
              <a:rPr lang="en-US" dirty="0" err="1" smtClean="0"/>
              <a:t>Aplastic</a:t>
            </a:r>
            <a:r>
              <a:rPr lang="en-US" dirty="0" smtClean="0"/>
              <a:t> Anemia</a:t>
            </a:r>
            <a:endParaRPr lang="en-US" dirty="0"/>
          </a:p>
        </p:txBody>
      </p:sp>
      <p:sp>
        <p:nvSpPr>
          <p:cNvPr id="4" name="TextBox 3"/>
          <p:cNvSpPr txBox="1"/>
          <p:nvPr/>
        </p:nvSpPr>
        <p:spPr>
          <a:xfrm>
            <a:off x="4482124" y="5730292"/>
            <a:ext cx="4661876" cy="646331"/>
          </a:xfrm>
          <a:prstGeom prst="rect">
            <a:avLst/>
          </a:prstGeom>
          <a:noFill/>
        </p:spPr>
        <p:txBody>
          <a:bodyPr wrap="square" rtlCol="0">
            <a:spAutoFit/>
          </a:bodyPr>
          <a:lstStyle/>
          <a:p>
            <a:r>
              <a:rPr lang="en-US" dirty="0" err="1" smtClean="0"/>
              <a:t>Olnes</a:t>
            </a:r>
            <a:r>
              <a:rPr lang="en-US" dirty="0" smtClean="0"/>
              <a:t> MJ. NEJM 2012;167(1):11</a:t>
            </a:r>
          </a:p>
          <a:p>
            <a:r>
              <a:rPr lang="en-US" dirty="0" smtClean="0"/>
              <a:t>Desmond R. Blood 2014;123(12):1818</a:t>
            </a:r>
            <a:endParaRPr lang="en-US" dirty="0"/>
          </a:p>
        </p:txBody>
      </p:sp>
      <p:sp>
        <p:nvSpPr>
          <p:cNvPr id="5" name="TextBox 4"/>
          <p:cNvSpPr txBox="1"/>
          <p:nvPr/>
        </p:nvSpPr>
        <p:spPr>
          <a:xfrm>
            <a:off x="4482124" y="6376623"/>
            <a:ext cx="4661876" cy="369332"/>
          </a:xfrm>
          <a:prstGeom prst="rect">
            <a:avLst/>
          </a:prstGeom>
          <a:noFill/>
        </p:spPr>
        <p:txBody>
          <a:bodyPr wrap="square" rtlCol="0">
            <a:spAutoFit/>
          </a:bodyPr>
          <a:lstStyle/>
          <a:p>
            <a:r>
              <a:rPr lang="en-US" dirty="0" smtClean="0"/>
              <a:t>*currently using 6 months in next study</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74613"/>
            <a:ext cx="8229600" cy="1143000"/>
          </a:xfrm>
        </p:spPr>
        <p:txBody>
          <a:bodyPr/>
          <a:lstStyle/>
          <a:p>
            <a:pPr algn="l"/>
            <a:r>
              <a:rPr lang="en-US" dirty="0" err="1" smtClean="0"/>
              <a:t>Hypocellular</a:t>
            </a:r>
            <a:r>
              <a:rPr lang="en-US" dirty="0" smtClean="0"/>
              <a:t> marrow</a:t>
            </a:r>
            <a:endParaRPr lang="en-US" dirty="0"/>
          </a:p>
        </p:txBody>
      </p:sp>
      <p:pic>
        <p:nvPicPr>
          <p:cNvPr id="3" name="Picture 4" descr="http://www.clt.astate.edu/wwilliam/iRBC_B.M.Aplastic_Anemia_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7648" y="1957382"/>
            <a:ext cx="5042443" cy="29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2"/>
          <p:cNvSpPr txBox="1">
            <a:spLocks noChangeArrowheads="1"/>
          </p:cNvSpPr>
          <p:nvPr/>
        </p:nvSpPr>
        <p:spPr bwMode="auto">
          <a:xfrm>
            <a:off x="5080318" y="5613087"/>
            <a:ext cx="252254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Arial" charset="0"/>
                <a:ea typeface="ＭＳ Ｐゴシック" charset="0"/>
              </a:defRPr>
            </a:lvl1pPr>
            <a:lvl2pPr marL="742950" indent="-285750" eaLnBrk="0" hangingPunct="0">
              <a:defRPr sz="3200" b="1">
                <a:solidFill>
                  <a:schemeClr val="tx1"/>
                </a:solidFill>
                <a:latin typeface="Arial" charset="0"/>
                <a:ea typeface="ＭＳ Ｐゴシック" charset="0"/>
              </a:defRPr>
            </a:lvl2pPr>
            <a:lvl3pPr marL="1143000" indent="-228600" eaLnBrk="0" hangingPunct="0">
              <a:defRPr sz="3200" b="1">
                <a:solidFill>
                  <a:schemeClr val="tx1"/>
                </a:solidFill>
                <a:latin typeface="Arial" charset="0"/>
                <a:ea typeface="ＭＳ Ｐゴシック" charset="0"/>
              </a:defRPr>
            </a:lvl3pPr>
            <a:lvl4pPr marL="1600200" indent="-228600" eaLnBrk="0" hangingPunct="0">
              <a:defRPr sz="3200" b="1">
                <a:solidFill>
                  <a:schemeClr val="tx1"/>
                </a:solidFill>
                <a:latin typeface="Arial" charset="0"/>
                <a:ea typeface="ＭＳ Ｐゴシック" charset="0"/>
              </a:defRPr>
            </a:lvl4pPr>
            <a:lvl5pPr marL="2057400" indent="-228600" eaLnBrk="0" hangingPunct="0">
              <a:defRPr sz="3200" b="1">
                <a:solidFill>
                  <a:schemeClr val="tx1"/>
                </a:solidFill>
                <a:latin typeface="Arial" charset="0"/>
                <a:ea typeface="ＭＳ Ｐゴシック" charset="0"/>
              </a:defRPr>
            </a:lvl5pPr>
            <a:lvl6pPr marL="2514600" indent="-228600" eaLnBrk="0" fontAlgn="base" hangingPunct="0">
              <a:spcBef>
                <a:spcPct val="0"/>
              </a:spcBef>
              <a:spcAft>
                <a:spcPct val="0"/>
              </a:spcAft>
              <a:defRPr sz="3200" b="1">
                <a:solidFill>
                  <a:schemeClr val="tx1"/>
                </a:solidFill>
                <a:latin typeface="Arial" charset="0"/>
                <a:ea typeface="ＭＳ Ｐゴシック" charset="0"/>
              </a:defRPr>
            </a:lvl6pPr>
            <a:lvl7pPr marL="2971800" indent="-228600" eaLnBrk="0" fontAlgn="base" hangingPunct="0">
              <a:spcBef>
                <a:spcPct val="0"/>
              </a:spcBef>
              <a:spcAft>
                <a:spcPct val="0"/>
              </a:spcAft>
              <a:defRPr sz="3200" b="1">
                <a:solidFill>
                  <a:schemeClr val="tx1"/>
                </a:solidFill>
                <a:latin typeface="Arial" charset="0"/>
                <a:ea typeface="ＭＳ Ｐゴシック" charset="0"/>
              </a:defRPr>
            </a:lvl7pPr>
            <a:lvl8pPr marL="3429000" indent="-228600" eaLnBrk="0" fontAlgn="base" hangingPunct="0">
              <a:spcBef>
                <a:spcPct val="0"/>
              </a:spcBef>
              <a:spcAft>
                <a:spcPct val="0"/>
              </a:spcAft>
              <a:defRPr sz="3200" b="1">
                <a:solidFill>
                  <a:schemeClr val="tx1"/>
                </a:solidFill>
                <a:latin typeface="Arial" charset="0"/>
                <a:ea typeface="ＭＳ Ｐゴシック" charset="0"/>
              </a:defRPr>
            </a:lvl8pPr>
            <a:lvl9pPr marL="3886200" indent="-228600" eaLnBrk="0" fontAlgn="base" hangingPunct="0">
              <a:spcBef>
                <a:spcPct val="0"/>
              </a:spcBef>
              <a:spcAft>
                <a:spcPct val="0"/>
              </a:spcAft>
              <a:defRPr sz="3200" b="1">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2000" b="0" dirty="0" smtClean="0">
                <a:solidFill>
                  <a:prstClr val="black"/>
                </a:solidFill>
                <a:latin typeface="Andalus" charset="0"/>
                <a:cs typeface="Andalus" charset="0"/>
              </a:rPr>
              <a:t>Bone marrow biopsy </a:t>
            </a:r>
          </a:p>
          <a:p>
            <a:pPr defTabSz="914400" eaLnBrk="1" fontAlgn="base" hangingPunct="1">
              <a:spcBef>
                <a:spcPct val="0"/>
              </a:spcBef>
              <a:spcAft>
                <a:spcPct val="0"/>
              </a:spcAft>
            </a:pPr>
            <a:r>
              <a:rPr lang="en-US" sz="2000" b="0" dirty="0" smtClean="0">
                <a:solidFill>
                  <a:prstClr val="black"/>
                </a:solidFill>
                <a:latin typeface="Andalus" charset="0"/>
                <a:cs typeface="Andalus" charset="0"/>
              </a:rPr>
              <a:t>&lt;</a:t>
            </a:r>
            <a:r>
              <a:rPr lang="en-US" sz="2000" b="0" dirty="0">
                <a:solidFill>
                  <a:prstClr val="black"/>
                </a:solidFill>
                <a:latin typeface="Andalus" charset="0"/>
                <a:cs typeface="Andalus" charset="0"/>
              </a:rPr>
              <a:t>5</a:t>
            </a:r>
            <a:r>
              <a:rPr lang="en-US" sz="2000" b="0" dirty="0" smtClean="0">
                <a:solidFill>
                  <a:prstClr val="black"/>
                </a:solidFill>
                <a:latin typeface="Andalus" charset="0"/>
                <a:cs typeface="Andalus" charset="0"/>
              </a:rPr>
              <a:t>% cellular</a:t>
            </a:r>
          </a:p>
        </p:txBody>
      </p:sp>
      <p:pic>
        <p:nvPicPr>
          <p:cNvPr id="6" name="Picture 5"/>
          <p:cNvPicPr>
            <a:picLocks noChangeAspect="1"/>
          </p:cNvPicPr>
          <p:nvPr/>
        </p:nvPicPr>
        <p:blipFill>
          <a:blip r:embed="rId3"/>
          <a:stretch>
            <a:fillRect/>
          </a:stretch>
        </p:blipFill>
        <p:spPr>
          <a:xfrm>
            <a:off x="275623" y="1217099"/>
            <a:ext cx="3479800" cy="5207000"/>
          </a:xfrm>
          <a:prstGeom prst="rect">
            <a:avLst/>
          </a:prstGeom>
        </p:spPr>
      </p:pic>
    </p:spTree>
    <p:extLst>
      <p:ext uri="{BB962C8B-B14F-4D97-AF65-F5344CB8AC3E}">
        <p14:creationId xmlns:p14="http://schemas.microsoft.com/office/powerpoint/2010/main" val="972652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8/43 patients </a:t>
            </a:r>
          </a:p>
          <a:p>
            <a:pPr lvl="1"/>
            <a:r>
              <a:rPr lang="en-US" dirty="0" smtClean="0"/>
              <a:t>6 non-responders  and  3 responders</a:t>
            </a:r>
          </a:p>
          <a:p>
            <a:pPr lvl="1"/>
            <a:r>
              <a:rPr lang="en-US" dirty="0" smtClean="0"/>
              <a:t>Chromosome 7 most commonly involved (5 of 8)</a:t>
            </a:r>
          </a:p>
          <a:p>
            <a:pPr lvl="1"/>
            <a:r>
              <a:rPr lang="en-US" dirty="0" smtClean="0"/>
              <a:t>Chromosome 13q deletion seen in 2 responders</a:t>
            </a:r>
          </a:p>
          <a:p>
            <a:pPr lvl="1"/>
            <a:r>
              <a:rPr lang="en-US" dirty="0" smtClean="0"/>
              <a:t>None developed acute leukemia </a:t>
            </a:r>
          </a:p>
          <a:p>
            <a:pPr lvl="2"/>
            <a:r>
              <a:rPr lang="en-US" dirty="0" smtClean="0"/>
              <a:t>though 5 underwent </a:t>
            </a:r>
            <a:r>
              <a:rPr lang="en-US" dirty="0" err="1" smtClean="0"/>
              <a:t>allo</a:t>
            </a:r>
            <a:r>
              <a:rPr lang="en-US" dirty="0" smtClean="0"/>
              <a:t>-HSCT for the AA</a:t>
            </a:r>
          </a:p>
          <a:p>
            <a:r>
              <a:rPr lang="en-US" dirty="0" smtClean="0"/>
              <a:t>Why? Unknown</a:t>
            </a:r>
          </a:p>
          <a:p>
            <a:pPr lvl="1"/>
            <a:r>
              <a:rPr lang="en-US" dirty="0" smtClean="0"/>
              <a:t>Stimulation of dormant clones?</a:t>
            </a:r>
          </a:p>
          <a:p>
            <a:pPr lvl="2"/>
            <a:r>
              <a:rPr lang="en-US" dirty="0" smtClean="0"/>
              <a:t>Not noted to be so in CGH-SNP comparisons pre-post specimens</a:t>
            </a:r>
          </a:p>
          <a:p>
            <a:pPr lvl="1"/>
            <a:r>
              <a:rPr lang="en-US" dirty="0" smtClean="0"/>
              <a:t>Stimulation driven proliferation leading to …</a:t>
            </a:r>
          </a:p>
          <a:p>
            <a:pPr lvl="2"/>
            <a:r>
              <a:rPr lang="en-US" dirty="0" smtClean="0"/>
              <a:t>genomic destabilization?</a:t>
            </a:r>
          </a:p>
          <a:p>
            <a:pPr lvl="2"/>
            <a:r>
              <a:rPr lang="en-US" dirty="0" smtClean="0"/>
              <a:t>accelerated telomere attrition?</a:t>
            </a:r>
            <a:endParaRPr lang="en-US" dirty="0"/>
          </a:p>
        </p:txBody>
      </p:sp>
      <p:sp>
        <p:nvSpPr>
          <p:cNvPr id="3" name="Title 2"/>
          <p:cNvSpPr>
            <a:spLocks noGrp="1"/>
          </p:cNvSpPr>
          <p:nvPr>
            <p:ph type="title"/>
          </p:nvPr>
        </p:nvSpPr>
        <p:spPr/>
        <p:txBody>
          <a:bodyPr>
            <a:normAutofit fontScale="90000"/>
          </a:bodyPr>
          <a:lstStyle/>
          <a:p>
            <a:r>
              <a:rPr lang="en-US" dirty="0" err="1" smtClean="0"/>
              <a:t>Clonal</a:t>
            </a:r>
            <a:r>
              <a:rPr lang="en-US" dirty="0" smtClean="0"/>
              <a:t> Evolution on </a:t>
            </a:r>
            <a:r>
              <a:rPr lang="en-US" dirty="0" err="1" smtClean="0"/>
              <a:t>Eltrombopag</a:t>
            </a:r>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15% MDS/AML progression within 10 years of diagnosis</a:t>
            </a:r>
          </a:p>
          <a:p>
            <a:pPr lvl="1"/>
            <a:r>
              <a:rPr lang="en-US" dirty="0" smtClean="0"/>
              <a:t>Increased association with IST-refractory disease</a:t>
            </a:r>
          </a:p>
          <a:p>
            <a:pPr lvl="1"/>
            <a:r>
              <a:rPr lang="en-US" dirty="0" smtClean="0"/>
              <a:t>Unknown if increased with use of TPO-stimulation therapy</a:t>
            </a:r>
          </a:p>
          <a:p>
            <a:r>
              <a:rPr lang="en-US" dirty="0" smtClean="0"/>
              <a:t>10% Hemolytic PNH</a:t>
            </a:r>
          </a:p>
          <a:p>
            <a:endParaRPr lang="en-US" dirty="0"/>
          </a:p>
        </p:txBody>
      </p:sp>
      <p:sp>
        <p:nvSpPr>
          <p:cNvPr id="3" name="Title 2"/>
          <p:cNvSpPr>
            <a:spLocks noGrp="1"/>
          </p:cNvSpPr>
          <p:nvPr>
            <p:ph type="title"/>
          </p:nvPr>
        </p:nvSpPr>
        <p:spPr/>
        <p:txBody>
          <a:bodyPr>
            <a:normAutofit fontScale="90000"/>
          </a:bodyPr>
          <a:lstStyle/>
          <a:p>
            <a:r>
              <a:rPr lang="en-US" dirty="0" smtClean="0"/>
              <a:t>Severe </a:t>
            </a:r>
            <a:r>
              <a:rPr lang="en-US" dirty="0" err="1" smtClean="0"/>
              <a:t>Aplastic</a:t>
            </a:r>
            <a:r>
              <a:rPr lang="en-US" dirty="0" smtClean="0"/>
              <a:t> Anemia and </a:t>
            </a:r>
            <a:br>
              <a:rPr lang="en-US" dirty="0" smtClean="0"/>
            </a:br>
            <a:r>
              <a:rPr lang="en-US" dirty="0" err="1" smtClean="0"/>
              <a:t>Clonal</a:t>
            </a:r>
            <a:r>
              <a:rPr lang="en-US" dirty="0" smtClean="0"/>
              <a:t> Progression</a:t>
            </a:r>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IST plus TPO-stimulation as 1</a:t>
            </a:r>
            <a:r>
              <a:rPr lang="en-US" baseline="30000" dirty="0" smtClean="0"/>
              <a:t>st</a:t>
            </a:r>
            <a:r>
              <a:rPr lang="en-US" dirty="0" smtClean="0"/>
              <a:t> line therapy</a:t>
            </a:r>
          </a:p>
          <a:p>
            <a:r>
              <a:rPr lang="en-US" dirty="0" err="1" smtClean="0"/>
              <a:t>Cyclosporin</a:t>
            </a:r>
            <a:r>
              <a:rPr lang="en-US" dirty="0" smtClean="0"/>
              <a:t> plus TPO-stimulation</a:t>
            </a:r>
          </a:p>
          <a:p>
            <a:r>
              <a:rPr lang="en-US" dirty="0" smtClean="0"/>
              <a:t>Role of TPO stimulation for moderate-AA or </a:t>
            </a:r>
            <a:r>
              <a:rPr lang="en-US" dirty="0" err="1" smtClean="0"/>
              <a:t>unicytopenic</a:t>
            </a:r>
            <a:r>
              <a:rPr lang="en-US" dirty="0" smtClean="0"/>
              <a:t> patients</a:t>
            </a:r>
            <a:endParaRPr lang="en-US" dirty="0"/>
          </a:p>
        </p:txBody>
      </p:sp>
      <p:sp>
        <p:nvSpPr>
          <p:cNvPr id="3" name="Title 2"/>
          <p:cNvSpPr>
            <a:spLocks noGrp="1"/>
          </p:cNvSpPr>
          <p:nvPr>
            <p:ph type="title"/>
          </p:nvPr>
        </p:nvSpPr>
        <p:spPr/>
        <p:txBody>
          <a:bodyPr/>
          <a:lstStyle/>
          <a:p>
            <a:r>
              <a:rPr lang="en-US" dirty="0" smtClean="0"/>
              <a:t>Future Directions</a:t>
            </a:r>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644726"/>
            <a:ext cx="8229600" cy="3362565"/>
          </a:xfrm>
        </p:spPr>
        <p:txBody>
          <a:bodyPr>
            <a:normAutofit/>
          </a:bodyPr>
          <a:lstStyle/>
          <a:p>
            <a:pPr algn="ctr">
              <a:buNone/>
            </a:pPr>
            <a:r>
              <a:rPr lang="en-US" sz="5400" dirty="0" smtClean="0"/>
              <a:t>Thank you</a:t>
            </a:r>
            <a:endParaRPr lang="ru-RU" sz="5400" dirty="0"/>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13317</TotalTime>
  <Words>3942</Words>
  <Application>Microsoft Office PowerPoint</Application>
  <PresentationFormat>Экран (4:3)</PresentationFormat>
  <Paragraphs>751</Paragraphs>
  <Slides>93</Slides>
  <Notes>36</Notes>
  <HiddenSlides>4</HiddenSlides>
  <MMClips>0</MMClips>
  <ScaleCrop>false</ScaleCrop>
  <HeadingPairs>
    <vt:vector size="6" baseType="variant">
      <vt:variant>
        <vt:lpstr>Использованные шрифты</vt:lpstr>
      </vt:variant>
      <vt:variant>
        <vt:i4>14</vt:i4>
      </vt:variant>
      <vt:variant>
        <vt:lpstr>Тема</vt:lpstr>
      </vt:variant>
      <vt:variant>
        <vt:i4>2</vt:i4>
      </vt:variant>
      <vt:variant>
        <vt:lpstr>Заголовки слайдов</vt:lpstr>
      </vt:variant>
      <vt:variant>
        <vt:i4>93</vt:i4>
      </vt:variant>
    </vt:vector>
  </HeadingPairs>
  <TitlesOfParts>
    <vt:vector size="109" baseType="lpstr">
      <vt:lpstr>Arial Unicode MS</vt:lpstr>
      <vt:lpstr>MS PGothic</vt:lpstr>
      <vt:lpstr>Aharoni</vt:lpstr>
      <vt:lpstr>Andalus</vt:lpstr>
      <vt:lpstr>Arial</vt:lpstr>
      <vt:lpstr>Calibri</vt:lpstr>
      <vt:lpstr>Lucida Sans Unicode</vt:lpstr>
      <vt:lpstr>Lucida Sans Unicode (Headings)</vt:lpstr>
      <vt:lpstr>msgothic</vt:lpstr>
      <vt:lpstr>Symbol</vt:lpstr>
      <vt:lpstr>Times New Roman</vt:lpstr>
      <vt:lpstr>Verdana</vt:lpstr>
      <vt:lpstr>Wingdings 2</vt:lpstr>
      <vt:lpstr>Wingdings 3</vt:lpstr>
      <vt:lpstr>Office Theme</vt:lpstr>
      <vt:lpstr>Concourse</vt:lpstr>
      <vt:lpstr>Aplastic Anemia</vt:lpstr>
      <vt:lpstr>Hematopoietic Differentiation</vt:lpstr>
      <vt:lpstr>Bone Marrow Failure</vt:lpstr>
      <vt:lpstr>Bone Marrow Production</vt:lpstr>
      <vt:lpstr>Symptoms: Result of Pancytopenia</vt:lpstr>
      <vt:lpstr>The Hypocellular Marrow</vt:lpstr>
      <vt:lpstr>Презентация PowerPoint</vt:lpstr>
      <vt:lpstr>Aplastic Marrow Aspirate</vt:lpstr>
      <vt:lpstr>Hypocellular marrow</vt:lpstr>
      <vt:lpstr>Aplastic Anemia (AA)</vt:lpstr>
      <vt:lpstr>Classification of AA</vt:lpstr>
      <vt:lpstr>Somatic abnormalities in Fanconi’s anemia</vt:lpstr>
      <vt:lpstr>Fanconi’s anemia</vt:lpstr>
      <vt:lpstr>Abnormal skin pigmentation  </vt:lpstr>
      <vt:lpstr>Bone-thumb abnormalities seen with Fanconi’s anemia </vt:lpstr>
      <vt:lpstr>Fanconi’s anemia</vt:lpstr>
      <vt:lpstr>Dyskeratosis congenita</vt:lpstr>
      <vt:lpstr>Dyskeratosis congenita</vt:lpstr>
      <vt:lpstr>Dyskeratosis Congentia</vt:lpstr>
      <vt:lpstr>Dyskeratosis Congentia</vt:lpstr>
      <vt:lpstr>DC genetic subtypes</vt:lpstr>
      <vt:lpstr>Shwachman–Diamond syndrome </vt:lpstr>
      <vt:lpstr>Shwachman–Diamond syndrome</vt:lpstr>
      <vt:lpstr>Shwachman–Diamond syndrome</vt:lpstr>
      <vt:lpstr>Classification of AA</vt:lpstr>
      <vt:lpstr>Classification of AA (continued)</vt:lpstr>
      <vt:lpstr>Epidemiology of AA</vt:lpstr>
      <vt:lpstr>Aplastic Anemia:  Diagnosis and Grading</vt:lpstr>
      <vt:lpstr>Aplastic Anemia:  Diagnosis and Grading</vt:lpstr>
      <vt:lpstr>Pathophysiology</vt:lpstr>
      <vt:lpstr>Immune mediated injury</vt:lpstr>
      <vt:lpstr>Презентация PowerPoint</vt:lpstr>
      <vt:lpstr>Презентация PowerPoint</vt:lpstr>
      <vt:lpstr>True Biological Clock</vt:lpstr>
      <vt:lpstr>Презентация PowerPoint</vt:lpstr>
      <vt:lpstr>Презентация PowerPoint</vt:lpstr>
      <vt:lpstr>Презентация PowerPoint</vt:lpstr>
      <vt:lpstr>FAS-Ligand Apoptosis Pathway</vt:lpstr>
      <vt:lpstr>Презентация PowerPoint</vt:lpstr>
      <vt:lpstr>Clinical Features of AA</vt:lpstr>
      <vt:lpstr>Clinical Features of AA</vt:lpstr>
      <vt:lpstr>Clinical Features of AA</vt:lpstr>
      <vt:lpstr>Clinical Features of AA LAB:</vt:lpstr>
      <vt:lpstr>Course and prognosis of AA</vt:lpstr>
      <vt:lpstr>Diagnostic Evaluation</vt:lpstr>
      <vt:lpstr>Diagnostic Evaluation</vt:lpstr>
      <vt:lpstr>Diagnostic Evaluation</vt:lpstr>
      <vt:lpstr>Management of Aplastic Anemia</vt:lpstr>
      <vt:lpstr>Treatment of AA</vt:lpstr>
      <vt:lpstr>Treatment of AA (2)</vt:lpstr>
      <vt:lpstr>Treatment of AA (3)</vt:lpstr>
      <vt:lpstr>Treatment of AA (4)</vt:lpstr>
      <vt:lpstr>Treatment of aplastic anemia</vt:lpstr>
      <vt:lpstr>Treatment of aplastic anemia</vt:lpstr>
      <vt:lpstr>Treatment of aplastic anemia</vt:lpstr>
      <vt:lpstr>Hematopoietic  Stem  Cell Transplantation</vt:lpstr>
      <vt:lpstr>Age and the National Transplant Registries EBMT Data </vt:lpstr>
      <vt:lpstr>Stem Cell Source</vt:lpstr>
      <vt:lpstr>Unrelated Donor HSCT</vt:lpstr>
      <vt:lpstr>Unrelated Donor HSCT</vt:lpstr>
      <vt:lpstr>BMT in Aplastic Anemia</vt:lpstr>
      <vt:lpstr>Immunosuppressive Therapy</vt:lpstr>
      <vt:lpstr>Why ATGAM?</vt:lpstr>
      <vt:lpstr>ATGAM, Steroids +/- Cyclosporine </vt:lpstr>
      <vt:lpstr>ATGAM+/- Cyclosporine </vt:lpstr>
      <vt:lpstr>Cyclosporine +/- ATGAM</vt:lpstr>
      <vt:lpstr>Cyclosporine +/- ATGAM</vt:lpstr>
      <vt:lpstr>Cyclosporine +/- ATGAM</vt:lpstr>
      <vt:lpstr>Role of G-CSF or Erythropoietin</vt:lpstr>
      <vt:lpstr>Immunosuppressive Therapy (IST); The Nature of the Beast</vt:lpstr>
      <vt:lpstr>Immunosuppressive Therapy (IST); The Nature of the Beast</vt:lpstr>
      <vt:lpstr>Immunosuppressive Therapy (IST); The Nature of the Beast</vt:lpstr>
      <vt:lpstr>Immunosuppressive Therapy (IST); The Nature of the Beast</vt:lpstr>
      <vt:lpstr>Treating the Elderly Patient</vt:lpstr>
      <vt:lpstr>Treating the Elderly Patient</vt:lpstr>
      <vt:lpstr>ATGAM Adminstration</vt:lpstr>
      <vt:lpstr>Predictors of Response</vt:lpstr>
      <vt:lpstr>Managing Relapsed-Refractory Disease</vt:lpstr>
      <vt:lpstr>IST-Refractory Aplastic Anemia</vt:lpstr>
      <vt:lpstr>Management Options</vt:lpstr>
      <vt:lpstr>Relapses After First-Line IST</vt:lpstr>
      <vt:lpstr>Alemtuzumab</vt:lpstr>
      <vt:lpstr>Alemtuzumab</vt:lpstr>
      <vt:lpstr>Alemtuzumab</vt:lpstr>
      <vt:lpstr>Thrombopoietin Stimulation Therapy</vt:lpstr>
      <vt:lpstr>Thrombopoietin</vt:lpstr>
      <vt:lpstr>TPO Stimulation Rationale</vt:lpstr>
      <vt:lpstr>Eltrombopag</vt:lpstr>
      <vt:lpstr>Eltrombopag in Aplastic Anemia</vt:lpstr>
      <vt:lpstr>Clonal Evolution on Eltrombopag</vt:lpstr>
      <vt:lpstr>Severe Aplastic Anemia and  Clonal Progression</vt:lpstr>
      <vt:lpstr>Future Directions</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Ramla Toor</dc:creator>
  <cp:lastModifiedBy>User</cp:lastModifiedBy>
  <cp:revision>470</cp:revision>
  <dcterms:created xsi:type="dcterms:W3CDTF">2016-12-03T18:03:30Z</dcterms:created>
  <dcterms:modified xsi:type="dcterms:W3CDTF">2020-06-15T01:50:07Z</dcterms:modified>
</cp:coreProperties>
</file>